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6" r:id="rId9"/>
    <p:sldId id="268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00"/>
    <p:restoredTop sz="96327"/>
  </p:normalViewPr>
  <p:slideViewPr>
    <p:cSldViewPr snapToGrid="0">
      <p:cViewPr varScale="1">
        <p:scale>
          <a:sx n="153" d="100"/>
          <a:sy n="153" d="100"/>
        </p:scale>
        <p:origin x="20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2DE78-4BC5-6D49-AA68-799013A06326}" type="datetimeFigureOut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2C1D9D-E9B1-7547-92E6-F0BE16275EB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2949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54FA68-4942-5482-ADC0-AC25A30DDD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80216-5D2E-C32D-F474-DB2A8A91C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9CB40C-A9F3-0C58-3428-096FBA3E8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68D5B-F019-854F-86BF-2383B30F7A51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95142A-D3EF-A5FA-C7A7-669CE34C9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56E446-6DA8-D6E9-F228-98555B096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8681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E87FA1-08A9-CAB4-9DE3-40F86E6B3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2B99F69-49D8-5A6B-6DD3-DE473F559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7B2BDD-FF56-8A1E-AAC0-1CF550E49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A5036-00CA-B84C-9FDB-239728D09182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E51B05-6C5C-D6A6-9AA1-664B4BAE7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9111D8-305A-0E2E-4C98-3ED9DBB46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99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CA5B083-1175-6B31-C512-8413816C66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0D4C95A-6F0A-B2E4-5641-80ED258FEB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5A176E-15A0-A1E2-EC00-2D6672FBB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B9CE5-B34B-ED40-86DE-A309240B52AD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DAED5E-0DD9-9368-3D79-0BD223333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6307AD-25B5-EAAE-4EB7-CD3A21F87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1172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33796C-588D-D1C1-35BA-2DC7220B7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52CBF7-2489-D22A-92D2-E46529057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F85726-70C6-D110-9069-2F81B9857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430F1-F044-4648-B1F9-D5A1AF5D5649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172D53-6164-BF98-E07B-0157DF367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AC4099-17E5-E4B7-BC75-FA263CA72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53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57433-A91C-FC28-898D-FD72D6580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464F77-3DA8-C894-DF03-72BCE78E8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AD4DC4-7D14-4F8B-918D-E76C4AC54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9074-7372-C04C-8A2D-EC02DDC30FC3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86B69B-91AB-2DA6-2AA1-C83D7334A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51A0D9-9C31-6575-B285-C99741E4B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9621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74E877-90F5-B077-4A73-9D7505D8B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49C089-DF6A-F3BD-6E5B-59F69FC49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0724D60-7A80-2A20-57E6-152C5D2A9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C8A99D-0FF9-154F-6E99-2BB1EB277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528-5894-A841-987F-5CEDFF54E2FC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6F1B5E-0C69-8A23-CAD5-7A1C83A42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47D1E1-4EC1-E699-BFA1-2FA3BF18E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5344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9C2B00-81C2-F026-6CA9-679893272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E6F8BB-5E68-0865-A881-EB6378554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391DDA-B0A1-5A87-45EA-DCDFDA8656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A58ECD0-0BAE-3D34-DA76-D1B781ECD5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BF75ED1-2DA7-E335-3702-3D932BABB9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EA61736-A9C1-73C0-566F-9EE91BA57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A707-47DC-C04B-BC84-4358185F6076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546BD7E-594B-1BE1-FD49-547AA5A2A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5FDA27E-CEB4-4A2B-78BD-6414ACF4E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0859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2CC910-3E70-172D-6D4F-C0182279F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24D54B9-FA3E-5B37-E0FB-63594CA14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93DB8-EA20-DB49-A9BF-C33F685ED7F0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2F1444-B3A3-DE97-7401-D8A8C62F6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14CDBD0-3FBE-9A83-393D-85DB29E85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5240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40645D9-B5D2-B238-D7AE-3701D4645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64C-1A7F-8640-98BB-27451C474846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693BC5C-C0F0-0427-48B6-E3763231B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D0080E-7792-D313-BA0F-BF3D07C79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5093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FF6E3D-5D29-0F2B-D434-655687C52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8E2D03-64B0-BC44-09A5-0DEA08CD0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031F472-A243-028E-4EE2-2E3BD2A31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32FB89F-90C9-5A35-3A79-486C06EEF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5776-F4DE-314E-9A05-C29DB759967E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31F970-B86A-D9C0-3E34-748D8CE04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4179AE-DD1F-E45D-B482-7E95DF3A4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3689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4925E9-93E8-5C09-DDC4-1931252E6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897BA51-B4CC-49BB-386E-BAB1EA59CA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03B571-F784-3AD6-15C0-D6AE4FF6F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D4B99A9-792D-C138-7867-77467A7CF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B9CAA-885F-8841-9D8B-F84853920C89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A760E6-413B-45FE-44DC-E35CA9700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4A441E-9105-2831-5957-ECF2E2205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5684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B003CFB-2FCA-374F-70D4-5D2E2149C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C1418A-7DE7-F53B-E548-EFB8668F06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F3F548-2A7C-D3C6-A5A8-4587236B27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69AFF-460E-164F-9072-F4B183D9D1F9}" type="datetime1">
              <a:rPr kumimoji="1" lang="zh-CN" altLang="en-US" smtClean="0"/>
              <a:t>2024/3/24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54259-3EA5-9D51-E937-3CD34997B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82AB87-ED04-1BAE-F1CC-3D743BC151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BA2EC-3795-EB40-A05F-459F8CCC25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5724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840FF3-726D-8488-01A3-97CE96D9A8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QOVIS User Study Tutorial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64D070-1818-1590-720D-1ACED3299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476328-7941-0768-AFF4-6385A1DB8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6014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5DF09-0BB4-0BB6-FDC9-091B5465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User Study Guideline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1AD468-3F0A-DCF1-B6FC-1AA455CEB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Task 1 (T1): 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identify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whether there is an issue. 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 questions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Task 2 (T2): 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locate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the root cause (one or several steps). 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 questions</a:t>
            </a: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10</a:t>
            </a:fld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D0225BB-E6CD-C88A-0F73-7032E0F37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943" y="3062890"/>
            <a:ext cx="6209849" cy="297153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C645A0F-A785-9A30-4B01-7A1D7667736E}"/>
              </a:ext>
            </a:extLst>
          </p:cNvPr>
          <p:cNvSpPr txBox="1"/>
          <p:nvPr/>
        </p:nvSpPr>
        <p:spPr>
          <a:xfrm>
            <a:off x="588962" y="2940030"/>
            <a:ext cx="48114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In each question, you</a:t>
            </a:r>
            <a:r>
              <a:rPr kumimoji="1"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will attempt to find the correct answer of an MCQ (multiple choose question) .</a:t>
            </a:r>
          </a:p>
          <a:p>
            <a:endParaRPr kumimoji="1"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You are required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Select an option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Explain your reason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Set your confident level</a:t>
            </a:r>
          </a:p>
          <a:p>
            <a:r>
              <a:rPr kumimoji="1" lang="en-US" altLang="zh-CN" sz="2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Until</a:t>
            </a:r>
            <a:r>
              <a:rPr kumimoji="1"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you find the right answer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97A4429-D7D6-21BF-887C-4717CC9C6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1147" y="4552429"/>
            <a:ext cx="1529149" cy="762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8CFDAF7-76EF-DFD7-393A-E67EF614C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6296" y="5456964"/>
            <a:ext cx="1524000" cy="75685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0" name="任意形状 9">
            <a:extLst>
              <a:ext uri="{FF2B5EF4-FFF2-40B4-BE49-F238E27FC236}">
                <a16:creationId xmlns:a16="http://schemas.microsoft.com/office/drawing/2014/main" id="{643BA7C9-808B-880C-DE40-C4DBB0EEB679}"/>
              </a:ext>
            </a:extLst>
          </p:cNvPr>
          <p:cNvSpPr/>
          <p:nvPr/>
        </p:nvSpPr>
        <p:spPr>
          <a:xfrm>
            <a:off x="6088743" y="5254171"/>
            <a:ext cx="3969657" cy="902536"/>
          </a:xfrm>
          <a:custGeom>
            <a:avLst/>
            <a:gdLst>
              <a:gd name="connsiteX0" fmla="*/ 0 w 3969657"/>
              <a:gd name="connsiteY0" fmla="*/ 711200 h 902536"/>
              <a:gd name="connsiteX1" fmla="*/ 2750457 w 3969657"/>
              <a:gd name="connsiteY1" fmla="*/ 856343 h 902536"/>
              <a:gd name="connsiteX2" fmla="*/ 3969657 w 3969657"/>
              <a:gd name="connsiteY2" fmla="*/ 0 h 902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69657" h="902536">
                <a:moveTo>
                  <a:pt x="0" y="711200"/>
                </a:moveTo>
                <a:cubicBezTo>
                  <a:pt x="1044424" y="843038"/>
                  <a:pt x="2088848" y="974876"/>
                  <a:pt x="2750457" y="856343"/>
                </a:cubicBezTo>
                <a:cubicBezTo>
                  <a:pt x="3412066" y="737810"/>
                  <a:pt x="3690861" y="368905"/>
                  <a:pt x="3969657" y="0"/>
                </a:cubicBez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任意形状 11">
            <a:extLst>
              <a:ext uri="{FF2B5EF4-FFF2-40B4-BE49-F238E27FC236}">
                <a16:creationId xmlns:a16="http://schemas.microsoft.com/office/drawing/2014/main" id="{7F19BEED-313C-22D8-D1E7-C80A219829F3}"/>
              </a:ext>
            </a:extLst>
          </p:cNvPr>
          <p:cNvSpPr/>
          <p:nvPr/>
        </p:nvSpPr>
        <p:spPr>
          <a:xfrm>
            <a:off x="6081486" y="5965371"/>
            <a:ext cx="3998685" cy="453195"/>
          </a:xfrm>
          <a:custGeom>
            <a:avLst/>
            <a:gdLst>
              <a:gd name="connsiteX0" fmla="*/ 0 w 3998685"/>
              <a:gd name="connsiteY0" fmla="*/ 0 h 453195"/>
              <a:gd name="connsiteX1" fmla="*/ 2873828 w 3998685"/>
              <a:gd name="connsiteY1" fmla="*/ 449943 h 453195"/>
              <a:gd name="connsiteX2" fmla="*/ 3998685 w 3998685"/>
              <a:gd name="connsiteY2" fmla="*/ 166915 h 453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98685" h="453195">
                <a:moveTo>
                  <a:pt x="0" y="0"/>
                </a:moveTo>
                <a:cubicBezTo>
                  <a:pt x="1103690" y="211062"/>
                  <a:pt x="2207381" y="422124"/>
                  <a:pt x="2873828" y="449943"/>
                </a:cubicBezTo>
                <a:cubicBezTo>
                  <a:pt x="3540275" y="477762"/>
                  <a:pt x="3769480" y="322338"/>
                  <a:pt x="3998685" y="166915"/>
                </a:cubicBez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628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5DF09-0BB4-0BB6-FDC9-091B5465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User Study Guideline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1AD468-3F0A-DCF1-B6FC-1AA455CEB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You will be assigned to 3 different analysis methods:</a:t>
            </a: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Your 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time usage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error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will be recorded</a:t>
            </a: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11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FD45098-F2B4-26C8-5613-D72385BC60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91"/>
          <a:stretch/>
        </p:blipFill>
        <p:spPr>
          <a:xfrm>
            <a:off x="8254828" y="2612961"/>
            <a:ext cx="3635829" cy="176066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5C506E7-D937-66BE-90E4-BA3DC8E869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91"/>
          <a:stretch/>
        </p:blipFill>
        <p:spPr>
          <a:xfrm>
            <a:off x="4278085" y="2612961"/>
            <a:ext cx="3635830" cy="176683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722E2E0-3669-7329-4F37-CFF606C74B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336" y="2542317"/>
            <a:ext cx="3452836" cy="187745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0DDC824-A37A-1D32-E5E7-266D82D78AFE}"/>
              </a:ext>
            </a:extLst>
          </p:cNvPr>
          <p:cNvSpPr txBox="1"/>
          <p:nvPr/>
        </p:nvSpPr>
        <p:spPr>
          <a:xfrm>
            <a:off x="1739039" y="4492562"/>
            <a:ext cx="9434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Log files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8FC1447-4256-5CFF-EDF3-6EF1BC7A604A}"/>
              </a:ext>
            </a:extLst>
          </p:cNvPr>
          <p:cNvSpPr txBox="1"/>
          <p:nvPr/>
        </p:nvSpPr>
        <p:spPr>
          <a:xfrm>
            <a:off x="9628327" y="4492562"/>
            <a:ext cx="8888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QOVIS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B754065-C676-7FD0-C119-7ACF15A37A2E}"/>
              </a:ext>
            </a:extLst>
          </p:cNvPr>
          <p:cNvSpPr txBox="1"/>
          <p:nvPr/>
        </p:nvSpPr>
        <p:spPr>
          <a:xfrm>
            <a:off x="4564354" y="4419776"/>
            <a:ext cx="31820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QOVIS </a:t>
            </a:r>
            <a:r>
              <a:rPr kumimoji="1"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without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transformation analysis support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3056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5DF09-0BB4-0BB6-FDC9-091B54651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1732"/>
            <a:ext cx="10515600" cy="1325563"/>
          </a:xfrm>
        </p:spPr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Cheating Sheet: Logs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0DDC824-A37A-1D32-E5E7-266D82D78AFE}"/>
              </a:ext>
            </a:extLst>
          </p:cNvPr>
          <p:cNvSpPr txBox="1"/>
          <p:nvPr/>
        </p:nvSpPr>
        <p:spPr>
          <a:xfrm>
            <a:off x="352924" y="1089354"/>
            <a:ext cx="52713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1. Walk through steps by searching and jumping over === Applying Rule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A69F4C2-7EF0-FEC9-4463-85E588DCBF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00" b="50566"/>
          <a:stretch/>
        </p:blipFill>
        <p:spPr>
          <a:xfrm>
            <a:off x="113439" y="4862607"/>
            <a:ext cx="6096000" cy="163790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2C7E52D-4219-807D-46D3-8316531F6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39" y="1794750"/>
            <a:ext cx="6096000" cy="26710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8E3379E7-A217-932E-A46E-1E3F4D099838}"/>
              </a:ext>
            </a:extLst>
          </p:cNvPr>
          <p:cNvSpPr txBox="1"/>
          <p:nvPr/>
        </p:nvSpPr>
        <p:spPr>
          <a:xfrm>
            <a:off x="197850" y="4524911"/>
            <a:ext cx="60115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2. You can do the same on predicate/attribute to trace them</a:t>
            </a:r>
            <a:endParaRPr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08825DCC-D6F4-BEED-5F89-A502EC4D90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499" y="4588040"/>
            <a:ext cx="5006892" cy="1753166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F481F7BE-FAB0-E9F7-BF60-48298D44FD1C}"/>
              </a:ext>
            </a:extLst>
          </p:cNvPr>
          <p:cNvSpPr txBox="1"/>
          <p:nvPr/>
        </p:nvSpPr>
        <p:spPr>
          <a:xfrm>
            <a:off x="7159487" y="79249"/>
            <a:ext cx="48069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3. Check key plans by searching:</a:t>
            </a:r>
          </a:p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=== Result of Batch Finish Analysis ===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00A548CB-EF34-38B6-6A0F-CDBB30DF9D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1741" y="747911"/>
            <a:ext cx="5062408" cy="1200427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595078CF-AB5C-8B41-35DD-D0A6FA6F5D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1740" y="3104852"/>
            <a:ext cx="5062409" cy="1063378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431E7E55-9808-D35E-593B-D6E2C7F393F3}"/>
              </a:ext>
            </a:extLst>
          </p:cNvPr>
          <p:cNvSpPr txBox="1"/>
          <p:nvPr/>
        </p:nvSpPr>
        <p:spPr>
          <a:xfrm>
            <a:off x="7087251" y="2763315"/>
            <a:ext cx="4806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Adaptive execution enabled for plan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047539F-1AB2-1C5D-BA95-AC3FC0EE156F}"/>
              </a:ext>
            </a:extLst>
          </p:cNvPr>
          <p:cNvSpPr txBox="1"/>
          <p:nvPr/>
        </p:nvSpPr>
        <p:spPr>
          <a:xfrm>
            <a:off x="8703672" y="4200565"/>
            <a:ext cx="1306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Final plan</a:t>
            </a: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9F04D54A-C170-B194-A311-9AB9BFB9C7DF}"/>
              </a:ext>
            </a:extLst>
          </p:cNvPr>
          <p:cNvSpPr/>
          <p:nvPr/>
        </p:nvSpPr>
        <p:spPr>
          <a:xfrm>
            <a:off x="10642682" y="1113801"/>
            <a:ext cx="1295951" cy="23940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Analyzed 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60E28F48-7024-0851-0801-2E13B035A73B}"/>
              </a:ext>
            </a:extLst>
          </p:cNvPr>
          <p:cNvSpPr/>
          <p:nvPr/>
        </p:nvSpPr>
        <p:spPr>
          <a:xfrm>
            <a:off x="10791371" y="3485951"/>
            <a:ext cx="1124857" cy="23940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Physical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0B52F6F2-43D3-B306-C64B-E3ECA8DEF4AD}"/>
              </a:ext>
            </a:extLst>
          </p:cNvPr>
          <p:cNvSpPr/>
          <p:nvPr/>
        </p:nvSpPr>
        <p:spPr>
          <a:xfrm>
            <a:off x="11002695" y="6064858"/>
            <a:ext cx="940451" cy="23940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Final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9AECD33F-AD5D-00CD-5558-6F6F363A7BCA}"/>
              </a:ext>
            </a:extLst>
          </p:cNvPr>
          <p:cNvSpPr/>
          <p:nvPr/>
        </p:nvSpPr>
        <p:spPr>
          <a:xfrm>
            <a:off x="10310521" y="2328015"/>
            <a:ext cx="1768040" cy="23940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Optimized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logical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70C2BC2-29C5-4224-5ED8-CC290CE732A0}"/>
              </a:ext>
            </a:extLst>
          </p:cNvPr>
          <p:cNvSpPr txBox="1"/>
          <p:nvPr/>
        </p:nvSpPr>
        <p:spPr>
          <a:xfrm>
            <a:off x="6684997" y="2253850"/>
            <a:ext cx="37109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(Previous plan of physical plan below)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7381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87D56A19-ED8E-8135-7E70-BF1DC887A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212" y="3922888"/>
            <a:ext cx="7772400" cy="279858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13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F7B2A6D-F6B5-AA8A-4797-27E96A347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082921"/>
            <a:ext cx="9730241" cy="157393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8" name="圆角矩形 7">
            <a:extLst>
              <a:ext uri="{FF2B5EF4-FFF2-40B4-BE49-F238E27FC236}">
                <a16:creationId xmlns:a16="http://schemas.microsoft.com/office/drawing/2014/main" id="{2A67EFD8-5131-B3E4-C85C-83D85B5D0EC1}"/>
              </a:ext>
            </a:extLst>
          </p:cNvPr>
          <p:cNvSpPr/>
          <p:nvPr/>
        </p:nvSpPr>
        <p:spPr>
          <a:xfrm>
            <a:off x="228571" y="2078590"/>
            <a:ext cx="181731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Navigation view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3A4CED3F-2D63-C7A5-EF35-292A884EFE42}"/>
              </a:ext>
            </a:extLst>
          </p:cNvPr>
          <p:cNvSpPr/>
          <p:nvPr/>
        </p:nvSpPr>
        <p:spPr>
          <a:xfrm>
            <a:off x="228571" y="2823243"/>
            <a:ext cx="181731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Plan view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F49334F-1CD5-C6C4-2343-041106EBC1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5713" y="846202"/>
            <a:ext cx="5156200" cy="8763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5DA93A33-0A1F-4FDF-5726-E7C11DC28C3C}"/>
              </a:ext>
            </a:extLst>
          </p:cNvPr>
          <p:cNvCxnSpPr>
            <a:cxnSpLocks/>
          </p:cNvCxnSpPr>
          <p:nvPr/>
        </p:nvCxnSpPr>
        <p:spPr>
          <a:xfrm>
            <a:off x="6915713" y="1739122"/>
            <a:ext cx="2659930" cy="3356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FADF4132-1775-F6ED-2806-F994AF0228C9}"/>
              </a:ext>
            </a:extLst>
          </p:cNvPr>
          <p:cNvCxnSpPr>
            <a:cxnSpLocks/>
          </p:cNvCxnSpPr>
          <p:nvPr/>
        </p:nvCxnSpPr>
        <p:spPr>
          <a:xfrm flipH="1">
            <a:off x="11569148" y="1730696"/>
            <a:ext cx="502765" cy="3522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9A48026-65A8-086F-EAE5-51C4084F3A5A}"/>
              </a:ext>
            </a:extLst>
          </p:cNvPr>
          <p:cNvSpPr/>
          <p:nvPr/>
        </p:nvSpPr>
        <p:spPr>
          <a:xfrm>
            <a:off x="9581322" y="2078590"/>
            <a:ext cx="1987826" cy="170455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B0460A32-A7FA-E3FA-C5BE-91B4D2D05A83}"/>
              </a:ext>
            </a:extLst>
          </p:cNvPr>
          <p:cNvSpPr/>
          <p:nvPr/>
        </p:nvSpPr>
        <p:spPr>
          <a:xfrm>
            <a:off x="6333509" y="398385"/>
            <a:ext cx="135686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 name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0BB1607A-DFB0-6B84-33C3-4FE95493C5CE}"/>
              </a:ext>
            </a:extLst>
          </p:cNvPr>
          <p:cNvSpPr/>
          <p:nvPr/>
        </p:nvSpPr>
        <p:spPr>
          <a:xfrm>
            <a:off x="9036952" y="398385"/>
            <a:ext cx="135686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 name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F836F17-E0ED-FC29-1F3A-37A8C9F62572}"/>
              </a:ext>
            </a:extLst>
          </p:cNvPr>
          <p:cNvSpPr txBox="1"/>
          <p:nvPr/>
        </p:nvSpPr>
        <p:spPr>
          <a:xfrm>
            <a:off x="7690374" y="375083"/>
            <a:ext cx="14766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or Group of  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5340C6F0-D5EE-1CF4-F711-F342CBE7AAA9}"/>
              </a:ext>
            </a:extLst>
          </p:cNvPr>
          <p:cNvSpPr/>
          <p:nvPr/>
        </p:nvSpPr>
        <p:spPr>
          <a:xfrm>
            <a:off x="10919518" y="398384"/>
            <a:ext cx="115239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repeat #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E546D81-3810-EC44-3755-9FB3F0076849}"/>
              </a:ext>
            </a:extLst>
          </p:cNvPr>
          <p:cNvSpPr txBox="1"/>
          <p:nvPr/>
        </p:nvSpPr>
        <p:spPr>
          <a:xfrm>
            <a:off x="10379798" y="375229"/>
            <a:ext cx="6029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1C25DB3B-7935-32C4-AA70-5D4292225A9B}"/>
              </a:ext>
            </a:extLst>
          </p:cNvPr>
          <p:cNvSpPr/>
          <p:nvPr/>
        </p:nvSpPr>
        <p:spPr>
          <a:xfrm>
            <a:off x="228571" y="4239746"/>
            <a:ext cx="4677258" cy="32272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Click to move to next/previous change point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E127B785-3DF5-B487-72C1-2A4CD7B151E7}"/>
              </a:ext>
            </a:extLst>
          </p:cNvPr>
          <p:cNvCxnSpPr>
            <a:cxnSpLocks/>
          </p:cNvCxnSpPr>
          <p:nvPr/>
        </p:nvCxnSpPr>
        <p:spPr>
          <a:xfrm>
            <a:off x="4528457" y="4561763"/>
            <a:ext cx="312057" cy="2424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标题 1">
            <a:extLst>
              <a:ext uri="{FF2B5EF4-FFF2-40B4-BE49-F238E27FC236}">
                <a16:creationId xmlns:a16="http://schemas.microsoft.com/office/drawing/2014/main" id="{4F7CB54D-7208-1376-CA26-18E8DCD1AC68}"/>
              </a:ext>
            </a:extLst>
          </p:cNvPr>
          <p:cNvSpPr txBox="1">
            <a:spLocks/>
          </p:cNvSpPr>
          <p:nvPr/>
        </p:nvSpPr>
        <p:spPr>
          <a:xfrm>
            <a:off x="838200" y="-25173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Cheating Sheet: QOVIS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87DD1D6C-BBD9-2082-DB46-937A78545DC8}"/>
              </a:ext>
            </a:extLst>
          </p:cNvPr>
          <p:cNvSpPr/>
          <p:nvPr/>
        </p:nvSpPr>
        <p:spPr>
          <a:xfrm>
            <a:off x="2946400" y="6445327"/>
            <a:ext cx="5167085" cy="32272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Click param items / links to highlight and trace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9F826528-524F-D560-221E-350A15FCED77}"/>
              </a:ext>
            </a:extLst>
          </p:cNvPr>
          <p:cNvSpPr/>
          <p:nvPr/>
        </p:nvSpPr>
        <p:spPr>
          <a:xfrm>
            <a:off x="4611996" y="3309298"/>
            <a:ext cx="1295951" cy="23940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Analyzed 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9335BA17-B6D4-D50A-8CBB-55B1ACDABF95}"/>
              </a:ext>
            </a:extLst>
          </p:cNvPr>
          <p:cNvSpPr/>
          <p:nvPr/>
        </p:nvSpPr>
        <p:spPr>
          <a:xfrm>
            <a:off x="9268960" y="3294982"/>
            <a:ext cx="1124857" cy="23940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Physical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87A209E5-EE0E-7D6C-80B2-978E3EE9AAAF}"/>
              </a:ext>
            </a:extLst>
          </p:cNvPr>
          <p:cNvSpPr/>
          <p:nvPr/>
        </p:nvSpPr>
        <p:spPr>
          <a:xfrm>
            <a:off x="10999591" y="3189596"/>
            <a:ext cx="940450" cy="4099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Final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 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61D0495D-68B5-13CF-6258-7DFEAB541A6C}"/>
              </a:ext>
            </a:extLst>
          </p:cNvPr>
          <p:cNvSpPr/>
          <p:nvPr/>
        </p:nvSpPr>
        <p:spPr>
          <a:xfrm>
            <a:off x="6660669" y="3534385"/>
            <a:ext cx="1768040" cy="23940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Optimized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logical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BE1911BB-FE57-A724-372B-5F2698961356}"/>
              </a:ext>
            </a:extLst>
          </p:cNvPr>
          <p:cNvSpPr/>
          <p:nvPr/>
        </p:nvSpPr>
        <p:spPr>
          <a:xfrm>
            <a:off x="7634387" y="3986715"/>
            <a:ext cx="3835429" cy="32272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Hover on items to see the content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E211F6B0-9E42-BC77-D4F4-300952CDE48E}"/>
              </a:ext>
            </a:extLst>
          </p:cNvPr>
          <p:cNvSpPr/>
          <p:nvPr/>
        </p:nvSpPr>
        <p:spPr>
          <a:xfrm>
            <a:off x="7975600" y="5051007"/>
            <a:ext cx="1061352" cy="486193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1C59D39D-AE40-3C14-3DAB-E11A4B8B1394}"/>
              </a:ext>
            </a:extLst>
          </p:cNvPr>
          <p:cNvSpPr/>
          <p:nvPr/>
        </p:nvSpPr>
        <p:spPr>
          <a:xfrm>
            <a:off x="6915714" y="4380067"/>
            <a:ext cx="5081672" cy="32272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Hover on links to see the transformation reason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7470F88E-7066-B9A5-6E3E-7AC3B64FAC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827" t="39753" r="13937" b="41436"/>
          <a:stretch/>
        </p:blipFill>
        <p:spPr>
          <a:xfrm>
            <a:off x="10105291" y="4782638"/>
            <a:ext cx="1957841" cy="108375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圆角矩形 1">
            <a:extLst>
              <a:ext uri="{FF2B5EF4-FFF2-40B4-BE49-F238E27FC236}">
                <a16:creationId xmlns:a16="http://schemas.microsoft.com/office/drawing/2014/main" id="{E7B27A22-E493-0A49-5108-32A773A24A4A}"/>
              </a:ext>
            </a:extLst>
          </p:cNvPr>
          <p:cNvSpPr/>
          <p:nvPr/>
        </p:nvSpPr>
        <p:spPr>
          <a:xfrm>
            <a:off x="2354423" y="3136598"/>
            <a:ext cx="1371969" cy="23940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Unresolved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0167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5DF09-0BB4-0BB6-FDC9-091B5465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Contents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1AD468-3F0A-DCF1-B6FC-1AA455CEB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Background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Query Optimization Issues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Analysis Methods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 log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QOVIS system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User Study Guideline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Cheating Sheet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3885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圆角矩形 79">
            <a:extLst>
              <a:ext uri="{FF2B5EF4-FFF2-40B4-BE49-F238E27FC236}">
                <a16:creationId xmlns:a16="http://schemas.microsoft.com/office/drawing/2014/main" id="{BFF78645-EF70-FEFB-5310-371D86D45A94}"/>
              </a:ext>
            </a:extLst>
          </p:cNvPr>
          <p:cNvSpPr/>
          <p:nvPr/>
        </p:nvSpPr>
        <p:spPr>
          <a:xfrm>
            <a:off x="4348124" y="2352885"/>
            <a:ext cx="720833" cy="441956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圆角矩形 80">
            <a:extLst>
              <a:ext uri="{FF2B5EF4-FFF2-40B4-BE49-F238E27FC236}">
                <a16:creationId xmlns:a16="http://schemas.microsoft.com/office/drawing/2014/main" id="{BA922BA7-1120-F8A9-A110-46FFE63CB349}"/>
              </a:ext>
            </a:extLst>
          </p:cNvPr>
          <p:cNvSpPr/>
          <p:nvPr/>
        </p:nvSpPr>
        <p:spPr>
          <a:xfrm>
            <a:off x="5458522" y="2347025"/>
            <a:ext cx="1247674" cy="441956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1AD468-3F0A-DCF1-B6FC-1AA455CEB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One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query optimization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process consists of multiple 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steps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Each step convert 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one plan to another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5957131F-D730-760D-7A00-4D8C2B03ED5B}"/>
              </a:ext>
            </a:extLst>
          </p:cNvPr>
          <p:cNvSpPr txBox="1"/>
          <p:nvPr/>
        </p:nvSpPr>
        <p:spPr>
          <a:xfrm>
            <a:off x="1910364" y="5582802"/>
            <a:ext cx="7150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Step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F6806CD7-DEAF-4217-37E8-18503967CCA1}"/>
              </a:ext>
            </a:extLst>
          </p:cNvPr>
          <p:cNvSpPr txBox="1"/>
          <p:nvPr/>
        </p:nvSpPr>
        <p:spPr>
          <a:xfrm>
            <a:off x="2680939" y="5582802"/>
            <a:ext cx="8923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Data flow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A75DF09-0BB4-0BB6-FDC9-091B5465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Background*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89B4540-6B9A-8586-6450-B9ACA69F62AE}"/>
              </a:ext>
            </a:extLst>
          </p:cNvPr>
          <p:cNvSpPr/>
          <p:nvPr/>
        </p:nvSpPr>
        <p:spPr>
          <a:xfrm>
            <a:off x="1816769" y="4107725"/>
            <a:ext cx="919529" cy="307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query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457AA683-C921-4BCE-FB26-E9BAA8F8D792}"/>
              </a:ext>
            </a:extLst>
          </p:cNvPr>
          <p:cNvSpPr/>
          <p:nvPr/>
        </p:nvSpPr>
        <p:spPr>
          <a:xfrm>
            <a:off x="1983629" y="3432910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Unresolved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logical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05C974AC-EB2D-746D-DF07-E6A43A1C734D}"/>
              </a:ext>
            </a:extLst>
          </p:cNvPr>
          <p:cNvSpPr/>
          <p:nvPr/>
        </p:nvSpPr>
        <p:spPr>
          <a:xfrm>
            <a:off x="3337223" y="3432912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Analyzed logical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A5EC5C31-30AD-6CC1-90BF-800D91EC234D}"/>
              </a:ext>
            </a:extLst>
          </p:cNvPr>
          <p:cNvSpPr/>
          <p:nvPr/>
        </p:nvSpPr>
        <p:spPr>
          <a:xfrm>
            <a:off x="4690817" y="3437227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Optimized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logical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69D69700-E532-975F-7FDA-7AD52DA2E529}"/>
              </a:ext>
            </a:extLst>
          </p:cNvPr>
          <p:cNvSpPr/>
          <p:nvPr/>
        </p:nvSpPr>
        <p:spPr>
          <a:xfrm>
            <a:off x="6044411" y="3432911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Physical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F83F7D2-9532-BF1E-DB15-33939618D11D}"/>
              </a:ext>
            </a:extLst>
          </p:cNvPr>
          <p:cNvSpPr/>
          <p:nvPr/>
        </p:nvSpPr>
        <p:spPr>
          <a:xfrm>
            <a:off x="7398006" y="3432910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96DD5F3-FF11-B993-25E3-52C6AB496E22}"/>
              </a:ext>
            </a:extLst>
          </p:cNvPr>
          <p:cNvSpPr/>
          <p:nvPr/>
        </p:nvSpPr>
        <p:spPr>
          <a:xfrm>
            <a:off x="2925796" y="4115916"/>
            <a:ext cx="822854" cy="3077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Catalog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2D55A74-FE0E-3F0D-A56C-5117E130DF50}"/>
              </a:ext>
            </a:extLst>
          </p:cNvPr>
          <p:cNvSpPr txBox="1"/>
          <p:nvPr/>
        </p:nvSpPr>
        <p:spPr>
          <a:xfrm>
            <a:off x="2763572" y="3060263"/>
            <a:ext cx="95701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zh-CN" altLang="en-US" sz="12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7CF95D1-6AA9-38E1-E6E5-84C968802085}"/>
              </a:ext>
            </a:extLst>
          </p:cNvPr>
          <p:cNvSpPr txBox="1"/>
          <p:nvPr/>
        </p:nvSpPr>
        <p:spPr>
          <a:xfrm>
            <a:off x="4048846" y="3060263"/>
            <a:ext cx="113173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Optimization</a:t>
            </a:r>
            <a:endParaRPr lang="zh-CN" altLang="en-US" sz="12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640D3BB-A124-8314-5180-269477F6C686}"/>
              </a:ext>
            </a:extLst>
          </p:cNvPr>
          <p:cNvSpPr txBox="1"/>
          <p:nvPr/>
        </p:nvSpPr>
        <p:spPr>
          <a:xfrm>
            <a:off x="5180584" y="3060263"/>
            <a:ext cx="15256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Planning</a:t>
            </a:r>
            <a:endParaRPr lang="zh-CN" altLang="en-US" sz="12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88A594B-2D2D-8D2C-5478-6013881367AB}"/>
              </a:ext>
            </a:extLst>
          </p:cNvPr>
          <p:cNvSpPr txBox="1"/>
          <p:nvPr/>
        </p:nvSpPr>
        <p:spPr>
          <a:xfrm>
            <a:off x="6918820" y="3060566"/>
            <a:ext cx="8089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#1</a:t>
            </a:r>
            <a:endParaRPr lang="zh-CN" altLang="en-US" sz="1200" dirty="0"/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6EB38194-E442-A428-ADD1-1ED7E5E948BE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2276534" y="3889806"/>
            <a:ext cx="0" cy="2179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542B4D00-3FDE-1F18-07D6-D7158DE3BFD4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3130556" y="3661359"/>
            <a:ext cx="206667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61041B7E-077D-C76D-3AC6-92ABE8D389FA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4484150" y="3661361"/>
            <a:ext cx="206667" cy="43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6D15701E-5DE5-F250-62E4-013F0D3A3A3D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 flipV="1">
            <a:off x="5837744" y="3661360"/>
            <a:ext cx="206667" cy="43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D6B4CC6D-F835-BA00-A982-C04BE4CB0AB6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7191338" y="3661359"/>
            <a:ext cx="206668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0B2341AD-01ED-EE48-886D-ABD2B7ADD091}"/>
              </a:ext>
            </a:extLst>
          </p:cNvPr>
          <p:cNvCxnSpPr>
            <a:cxnSpLocks/>
          </p:cNvCxnSpPr>
          <p:nvPr/>
        </p:nvCxnSpPr>
        <p:spPr>
          <a:xfrm flipV="1">
            <a:off x="3242081" y="3734605"/>
            <a:ext cx="0" cy="385470"/>
          </a:xfrm>
          <a:prstGeom prst="straightConnector1">
            <a:avLst/>
          </a:prstGeom>
          <a:ln>
            <a:prstDash val="dash"/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B2BC814F-61AC-E995-C1EF-3F663EFE05BC}"/>
              </a:ext>
            </a:extLst>
          </p:cNvPr>
          <p:cNvSpPr/>
          <p:nvPr/>
        </p:nvSpPr>
        <p:spPr>
          <a:xfrm>
            <a:off x="8751599" y="3432910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#2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895B61B-27D5-8BEA-0F66-FBDDD4265780}"/>
              </a:ext>
            </a:extLst>
          </p:cNvPr>
          <p:cNvSpPr txBox="1"/>
          <p:nvPr/>
        </p:nvSpPr>
        <p:spPr>
          <a:xfrm>
            <a:off x="8207506" y="3060262"/>
            <a:ext cx="8089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#2</a:t>
            </a:r>
            <a:endParaRPr lang="zh-CN" altLang="en-US" sz="12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E370492-362D-9732-BD31-D9968F57B3A8}"/>
              </a:ext>
            </a:extLst>
          </p:cNvPr>
          <p:cNvSpPr/>
          <p:nvPr/>
        </p:nvSpPr>
        <p:spPr>
          <a:xfrm>
            <a:off x="8217840" y="4027217"/>
            <a:ext cx="1137291" cy="3077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Statistics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C4FA47D1-C323-ED8A-D2FD-7A86445A26E0}"/>
              </a:ext>
            </a:extLst>
          </p:cNvPr>
          <p:cNvSpPr/>
          <p:nvPr/>
        </p:nvSpPr>
        <p:spPr>
          <a:xfrm rot="19211403">
            <a:off x="3889666" y="3963685"/>
            <a:ext cx="138160" cy="6801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2" name="曲线连接符 31">
            <a:extLst>
              <a:ext uri="{FF2B5EF4-FFF2-40B4-BE49-F238E27FC236}">
                <a16:creationId xmlns:a16="http://schemas.microsoft.com/office/drawing/2014/main" id="{1FEF5F77-9F66-CE88-0B10-A742BAF512D1}"/>
              </a:ext>
            </a:extLst>
          </p:cNvPr>
          <p:cNvCxnSpPr>
            <a:cxnSpLocks/>
            <a:stCxn id="16" idx="2"/>
            <a:endCxn id="30" idx="1"/>
          </p:cNvCxnSpPr>
          <p:nvPr/>
        </p:nvCxnSpPr>
        <p:spPr>
          <a:xfrm rot="16200000" flipH="1">
            <a:off x="7949006" y="3912271"/>
            <a:ext cx="291299" cy="24637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A2AB995F-EF7D-9104-C2DF-32D2DE4D5C67}"/>
              </a:ext>
            </a:extLst>
          </p:cNvPr>
          <p:cNvSpPr/>
          <p:nvPr/>
        </p:nvSpPr>
        <p:spPr>
          <a:xfrm>
            <a:off x="4388125" y="3383962"/>
            <a:ext cx="397834" cy="586892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AEBABF31-CE38-697D-0DE0-1B99EA73C818}"/>
              </a:ext>
            </a:extLst>
          </p:cNvPr>
          <p:cNvCxnSpPr>
            <a:cxnSpLocks/>
            <a:stCxn id="16" idx="3"/>
            <a:endCxn id="28" idx="1"/>
          </p:cNvCxnSpPr>
          <p:nvPr/>
        </p:nvCxnSpPr>
        <p:spPr>
          <a:xfrm>
            <a:off x="8544933" y="3661359"/>
            <a:ext cx="20666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307E1BED-CA67-F8A8-213E-19F91B21DC99}"/>
              </a:ext>
            </a:extLst>
          </p:cNvPr>
          <p:cNvCxnSpPr>
            <a:cxnSpLocks/>
          </p:cNvCxnSpPr>
          <p:nvPr/>
        </p:nvCxnSpPr>
        <p:spPr>
          <a:xfrm flipV="1">
            <a:off x="8636271" y="3661358"/>
            <a:ext cx="0" cy="385470"/>
          </a:xfrm>
          <a:prstGeom prst="straightConnector1">
            <a:avLst/>
          </a:prstGeom>
          <a:ln>
            <a:prstDash val="dash"/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4CED08C9-3834-B60E-10D4-22B3D5B5D746}"/>
              </a:ext>
            </a:extLst>
          </p:cNvPr>
          <p:cNvSpPr txBox="1"/>
          <p:nvPr/>
        </p:nvSpPr>
        <p:spPr>
          <a:xfrm>
            <a:off x="7362126" y="4090761"/>
            <a:ext cx="8089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Execute</a:t>
            </a:r>
            <a:endParaRPr lang="zh-CN" altLang="en-US" sz="12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F6F1174E-EA52-F623-5A89-37A299BF632F}"/>
              </a:ext>
            </a:extLst>
          </p:cNvPr>
          <p:cNvSpPr/>
          <p:nvPr/>
        </p:nvSpPr>
        <p:spPr>
          <a:xfrm rot="16200000">
            <a:off x="4012343" y="4394124"/>
            <a:ext cx="748548" cy="31283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#0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DD2158BD-7ACB-8FEA-2691-6FF832FF340C}"/>
              </a:ext>
            </a:extLst>
          </p:cNvPr>
          <p:cNvSpPr txBox="1"/>
          <p:nvPr/>
        </p:nvSpPr>
        <p:spPr>
          <a:xfrm>
            <a:off x="4539559" y="4309277"/>
            <a:ext cx="10357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Operator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Optimization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768A22A4-1045-1476-944A-CDA86F440727}"/>
              </a:ext>
            </a:extLst>
          </p:cNvPr>
          <p:cNvSpPr/>
          <p:nvPr/>
        </p:nvSpPr>
        <p:spPr>
          <a:xfrm>
            <a:off x="4061487" y="4116572"/>
            <a:ext cx="2794071" cy="918287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339579FB-AF63-B4ED-3766-967985A7A0A2}"/>
              </a:ext>
            </a:extLst>
          </p:cNvPr>
          <p:cNvSpPr/>
          <p:nvPr/>
        </p:nvSpPr>
        <p:spPr>
          <a:xfrm rot="16200000">
            <a:off x="5389959" y="4388853"/>
            <a:ext cx="748548" cy="31283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#2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10E5A151-AB8E-574B-592A-A349351EF673}"/>
              </a:ext>
            </a:extLst>
          </p:cNvPr>
          <p:cNvSpPr txBox="1"/>
          <p:nvPr/>
        </p:nvSpPr>
        <p:spPr>
          <a:xfrm>
            <a:off x="5883034" y="4213906"/>
            <a:ext cx="5330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1AF4F52E-4821-ED0E-4BDC-266D003B4F3A}"/>
              </a:ext>
            </a:extLst>
          </p:cNvPr>
          <p:cNvSpPr/>
          <p:nvPr/>
        </p:nvSpPr>
        <p:spPr>
          <a:xfrm rot="16200000">
            <a:off x="6182699" y="4390229"/>
            <a:ext cx="748548" cy="31283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AEB773C3-52A3-3848-1E5E-2B85E8920CC2}"/>
              </a:ext>
            </a:extLst>
          </p:cNvPr>
          <p:cNvCxnSpPr>
            <a:cxnSpLocks/>
            <a:endCxn id="37" idx="0"/>
          </p:cNvCxnSpPr>
          <p:nvPr/>
        </p:nvCxnSpPr>
        <p:spPr>
          <a:xfrm>
            <a:off x="3928821" y="4550543"/>
            <a:ext cx="30137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38D403E0-7A5B-E6C0-8A69-EFED86749538}"/>
              </a:ext>
            </a:extLst>
          </p:cNvPr>
          <p:cNvCxnSpPr>
            <a:cxnSpLocks/>
            <a:stCxn id="37" idx="2"/>
            <a:endCxn id="40" idx="0"/>
          </p:cNvCxnSpPr>
          <p:nvPr/>
        </p:nvCxnSpPr>
        <p:spPr>
          <a:xfrm flipV="1">
            <a:off x="4543036" y="4545272"/>
            <a:ext cx="1064779" cy="52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id="{F635DFA0-C2B3-4E26-72DE-994F743C7804}"/>
              </a:ext>
            </a:extLst>
          </p:cNvPr>
          <p:cNvCxnSpPr>
            <a:cxnSpLocks/>
            <a:stCxn id="40" idx="2"/>
            <a:endCxn id="42" idx="0"/>
          </p:cNvCxnSpPr>
          <p:nvPr/>
        </p:nvCxnSpPr>
        <p:spPr>
          <a:xfrm>
            <a:off x="5920652" y="4545272"/>
            <a:ext cx="479903" cy="13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51CFB12A-02BB-0902-E831-38CD375610BE}"/>
              </a:ext>
            </a:extLst>
          </p:cNvPr>
          <p:cNvCxnSpPr>
            <a:cxnSpLocks/>
            <a:stCxn id="42" idx="2"/>
          </p:cNvCxnSpPr>
          <p:nvPr/>
        </p:nvCxnSpPr>
        <p:spPr>
          <a:xfrm>
            <a:off x="6713392" y="4546648"/>
            <a:ext cx="35319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直线连接符 46">
            <a:extLst>
              <a:ext uri="{FF2B5EF4-FFF2-40B4-BE49-F238E27FC236}">
                <a16:creationId xmlns:a16="http://schemas.microsoft.com/office/drawing/2014/main" id="{621693EF-276D-322B-5208-87423B3D1A6B}"/>
              </a:ext>
            </a:extLst>
          </p:cNvPr>
          <p:cNvCxnSpPr>
            <a:cxnSpLocks/>
          </p:cNvCxnSpPr>
          <p:nvPr/>
        </p:nvCxnSpPr>
        <p:spPr>
          <a:xfrm flipH="1">
            <a:off x="4061487" y="3970854"/>
            <a:ext cx="325130" cy="136871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直线连接符 47">
            <a:extLst>
              <a:ext uri="{FF2B5EF4-FFF2-40B4-BE49-F238E27FC236}">
                <a16:creationId xmlns:a16="http://schemas.microsoft.com/office/drawing/2014/main" id="{AD2126CC-F286-155E-44E1-348B63CD8DA3}"/>
              </a:ext>
            </a:extLst>
          </p:cNvPr>
          <p:cNvCxnSpPr>
            <a:cxnSpLocks/>
          </p:cNvCxnSpPr>
          <p:nvPr/>
        </p:nvCxnSpPr>
        <p:spPr>
          <a:xfrm>
            <a:off x="4785959" y="3970854"/>
            <a:ext cx="2048221" cy="136871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9" name="矩形 48">
            <a:extLst>
              <a:ext uri="{FF2B5EF4-FFF2-40B4-BE49-F238E27FC236}">
                <a16:creationId xmlns:a16="http://schemas.microsoft.com/office/drawing/2014/main" id="{56FD69DB-C5E4-8072-FB3B-8302B281332E}"/>
              </a:ext>
            </a:extLst>
          </p:cNvPr>
          <p:cNvSpPr/>
          <p:nvPr/>
        </p:nvSpPr>
        <p:spPr>
          <a:xfrm>
            <a:off x="4610673" y="4269804"/>
            <a:ext cx="886968" cy="545408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6F6B138A-9C67-18C7-087D-5E4F5FC929E2}"/>
              </a:ext>
            </a:extLst>
          </p:cNvPr>
          <p:cNvSpPr/>
          <p:nvPr/>
        </p:nvSpPr>
        <p:spPr>
          <a:xfrm>
            <a:off x="4061487" y="5189103"/>
            <a:ext cx="2940309" cy="918287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1" name="直线连接符 50">
            <a:extLst>
              <a:ext uri="{FF2B5EF4-FFF2-40B4-BE49-F238E27FC236}">
                <a16:creationId xmlns:a16="http://schemas.microsoft.com/office/drawing/2014/main" id="{33425519-F184-464B-3B6C-7FB7808EF232}"/>
              </a:ext>
            </a:extLst>
          </p:cNvPr>
          <p:cNvCxnSpPr>
            <a:cxnSpLocks/>
          </p:cNvCxnSpPr>
          <p:nvPr/>
        </p:nvCxnSpPr>
        <p:spPr>
          <a:xfrm flipH="1">
            <a:off x="4077193" y="4810415"/>
            <a:ext cx="533480" cy="377676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直线连接符 51">
            <a:extLst>
              <a:ext uri="{FF2B5EF4-FFF2-40B4-BE49-F238E27FC236}">
                <a16:creationId xmlns:a16="http://schemas.microsoft.com/office/drawing/2014/main" id="{1FDF7189-6E50-DF86-C893-C2082517F097}"/>
              </a:ext>
            </a:extLst>
          </p:cNvPr>
          <p:cNvCxnSpPr>
            <a:cxnSpLocks/>
          </p:cNvCxnSpPr>
          <p:nvPr/>
        </p:nvCxnSpPr>
        <p:spPr>
          <a:xfrm>
            <a:off x="5497641" y="4810415"/>
            <a:ext cx="1490583" cy="377676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29B794B2-3163-5657-882F-A9F7D2BA0AA5}"/>
              </a:ext>
            </a:extLst>
          </p:cNvPr>
          <p:cNvSpPr/>
          <p:nvPr/>
        </p:nvSpPr>
        <p:spPr>
          <a:xfrm rot="16200000">
            <a:off x="3953458" y="5491914"/>
            <a:ext cx="748548" cy="31283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#0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FF69DC38-BDEF-3AFE-603A-9E3EADBF77D5}"/>
              </a:ext>
            </a:extLst>
          </p:cNvPr>
          <p:cNvSpPr txBox="1"/>
          <p:nvPr/>
        </p:nvSpPr>
        <p:spPr>
          <a:xfrm>
            <a:off x="4539666" y="5407067"/>
            <a:ext cx="7150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Column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Pruning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F99DC2E2-D9B0-4447-BDB8-A798E47799EB}"/>
              </a:ext>
            </a:extLst>
          </p:cNvPr>
          <p:cNvSpPr/>
          <p:nvPr/>
        </p:nvSpPr>
        <p:spPr>
          <a:xfrm rot="16200000">
            <a:off x="5095721" y="5488019"/>
            <a:ext cx="748548" cy="31283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#1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圆角矩形 55">
            <a:extLst>
              <a:ext uri="{FF2B5EF4-FFF2-40B4-BE49-F238E27FC236}">
                <a16:creationId xmlns:a16="http://schemas.microsoft.com/office/drawing/2014/main" id="{EE2FAFC5-521F-ACA6-B741-B644F8707A9C}"/>
              </a:ext>
            </a:extLst>
          </p:cNvPr>
          <p:cNvSpPr/>
          <p:nvPr/>
        </p:nvSpPr>
        <p:spPr>
          <a:xfrm rot="16200000">
            <a:off x="6300790" y="5488019"/>
            <a:ext cx="748548" cy="31283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#2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933E95F4-5BFE-E30F-24CA-2FE3566F11BB}"/>
              </a:ext>
            </a:extLst>
          </p:cNvPr>
          <p:cNvCxnSpPr>
            <a:cxnSpLocks/>
            <a:endCxn id="53" idx="0"/>
          </p:cNvCxnSpPr>
          <p:nvPr/>
        </p:nvCxnSpPr>
        <p:spPr>
          <a:xfrm>
            <a:off x="3869936" y="5648333"/>
            <a:ext cx="30137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8E6EB377-585D-9F12-6426-A9F6524E5581}"/>
              </a:ext>
            </a:extLst>
          </p:cNvPr>
          <p:cNvCxnSpPr>
            <a:cxnSpLocks/>
            <a:stCxn id="53" idx="2"/>
            <a:endCxn id="55" idx="0"/>
          </p:cNvCxnSpPr>
          <p:nvPr/>
        </p:nvCxnSpPr>
        <p:spPr>
          <a:xfrm flipV="1">
            <a:off x="4484151" y="5644438"/>
            <a:ext cx="829426" cy="38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直线箭头连接符 58">
            <a:extLst>
              <a:ext uri="{FF2B5EF4-FFF2-40B4-BE49-F238E27FC236}">
                <a16:creationId xmlns:a16="http://schemas.microsoft.com/office/drawing/2014/main" id="{51C2AE54-1CBC-D570-0C17-75A1B43ABCFD}"/>
              </a:ext>
            </a:extLst>
          </p:cNvPr>
          <p:cNvCxnSpPr>
            <a:cxnSpLocks/>
            <a:stCxn id="55" idx="2"/>
            <a:endCxn id="56" idx="0"/>
          </p:cNvCxnSpPr>
          <p:nvPr/>
        </p:nvCxnSpPr>
        <p:spPr>
          <a:xfrm>
            <a:off x="5626414" y="5644438"/>
            <a:ext cx="89223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AD43F82F-DBE1-2FCA-F1BF-08AC4A95EB12}"/>
              </a:ext>
            </a:extLst>
          </p:cNvPr>
          <p:cNvCxnSpPr>
            <a:cxnSpLocks/>
            <a:stCxn id="56" idx="2"/>
          </p:cNvCxnSpPr>
          <p:nvPr/>
        </p:nvCxnSpPr>
        <p:spPr>
          <a:xfrm>
            <a:off x="6831483" y="5644438"/>
            <a:ext cx="35319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FD9BD05B-4D12-D557-087F-373712EE39C5}"/>
              </a:ext>
            </a:extLst>
          </p:cNvPr>
          <p:cNvSpPr txBox="1"/>
          <p:nvPr/>
        </p:nvSpPr>
        <p:spPr>
          <a:xfrm>
            <a:off x="5600154" y="5407067"/>
            <a:ext cx="9129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Predicate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Pushdown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A033B842-BC93-8D04-CD16-39D0CCD112DC}"/>
              </a:ext>
            </a:extLst>
          </p:cNvPr>
          <p:cNvSpPr txBox="1"/>
          <p:nvPr/>
        </p:nvSpPr>
        <p:spPr>
          <a:xfrm>
            <a:off x="7191338" y="4667182"/>
            <a:ext cx="180162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High-level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step</a:t>
            </a:r>
            <a:endParaRPr lang="zh-CN" altLang="en-US" sz="1200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0EFCE90E-700F-0045-0E4A-400B3D79F9BA}"/>
              </a:ext>
            </a:extLst>
          </p:cNvPr>
          <p:cNvSpPr txBox="1"/>
          <p:nvPr/>
        </p:nvSpPr>
        <p:spPr>
          <a:xfrm>
            <a:off x="7184678" y="5053079"/>
            <a:ext cx="180162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Low-level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step</a:t>
            </a:r>
            <a:endParaRPr lang="zh-CN" altLang="en-US" sz="1200" dirty="0"/>
          </a:p>
        </p:txBody>
      </p:sp>
      <p:cxnSp>
        <p:nvCxnSpPr>
          <p:cNvPr id="64" name="直线箭头连接符 63">
            <a:extLst>
              <a:ext uri="{FF2B5EF4-FFF2-40B4-BE49-F238E27FC236}">
                <a16:creationId xmlns:a16="http://schemas.microsoft.com/office/drawing/2014/main" id="{D5CE4CB9-5560-0802-F11E-A1526B53635C}"/>
              </a:ext>
            </a:extLst>
          </p:cNvPr>
          <p:cNvCxnSpPr/>
          <p:nvPr/>
        </p:nvCxnSpPr>
        <p:spPr>
          <a:xfrm>
            <a:off x="7323274" y="4575715"/>
            <a:ext cx="0" cy="91523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5" name="圆角矩形 64">
            <a:extLst>
              <a:ext uri="{FF2B5EF4-FFF2-40B4-BE49-F238E27FC236}">
                <a16:creationId xmlns:a16="http://schemas.microsoft.com/office/drawing/2014/main" id="{BD424F75-7A95-5004-AA64-FBEDBDDDCD94}"/>
              </a:ext>
            </a:extLst>
          </p:cNvPr>
          <p:cNvSpPr/>
          <p:nvPr/>
        </p:nvSpPr>
        <p:spPr>
          <a:xfrm>
            <a:off x="1971272" y="4973884"/>
            <a:ext cx="619123" cy="327890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BFACAC7C-82D8-1D9D-B404-8E3E27602C26}"/>
              </a:ext>
            </a:extLst>
          </p:cNvPr>
          <p:cNvSpPr/>
          <p:nvPr/>
        </p:nvSpPr>
        <p:spPr>
          <a:xfrm>
            <a:off x="2789838" y="5005842"/>
            <a:ext cx="583406" cy="307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91912EA3-F74F-2A62-B4AE-DB9DCA06D64A}"/>
              </a:ext>
            </a:extLst>
          </p:cNvPr>
          <p:cNvCxnSpPr>
            <a:cxnSpLocks/>
          </p:cNvCxnSpPr>
          <p:nvPr/>
        </p:nvCxnSpPr>
        <p:spPr>
          <a:xfrm>
            <a:off x="1936241" y="5841241"/>
            <a:ext cx="68918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EA3B7BBE-B20E-E58B-920D-CA8EB30D8A61}"/>
              </a:ext>
            </a:extLst>
          </p:cNvPr>
          <p:cNvCxnSpPr>
            <a:cxnSpLocks/>
          </p:cNvCxnSpPr>
          <p:nvPr/>
        </p:nvCxnSpPr>
        <p:spPr>
          <a:xfrm>
            <a:off x="2775195" y="5850171"/>
            <a:ext cx="711925" cy="0"/>
          </a:xfrm>
          <a:prstGeom prst="straightConnector1">
            <a:avLst/>
          </a:prstGeom>
          <a:ln>
            <a:prstDash val="dash"/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7" name="文本框 76">
            <a:extLst>
              <a:ext uri="{FF2B5EF4-FFF2-40B4-BE49-F238E27FC236}">
                <a16:creationId xmlns:a16="http://schemas.microsoft.com/office/drawing/2014/main" id="{B31E8F55-9749-566E-D065-091F7C5B9FC5}"/>
              </a:ext>
            </a:extLst>
          </p:cNvPr>
          <p:cNvSpPr txBox="1"/>
          <p:nvPr/>
        </p:nvSpPr>
        <p:spPr>
          <a:xfrm>
            <a:off x="485451" y="6479930"/>
            <a:ext cx="28212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>
                <a:latin typeface="Calibri" panose="020F0502020204030204" pitchFamily="34" charset="0"/>
                <a:cs typeface="Calibri" panose="020F0502020204030204" pitchFamily="34" charset="0"/>
              </a:rPr>
              <a:t>* Use Spark 3.3.0 as an example</a:t>
            </a:r>
            <a:endParaRPr kumimoji="1" lang="zh-CN" altLang="en-US" sz="1600" dirty="0"/>
          </a:p>
        </p:txBody>
      </p:sp>
      <p:cxnSp>
        <p:nvCxnSpPr>
          <p:cNvPr id="78" name="直线箭头连接符 77">
            <a:extLst>
              <a:ext uri="{FF2B5EF4-FFF2-40B4-BE49-F238E27FC236}">
                <a16:creationId xmlns:a16="http://schemas.microsoft.com/office/drawing/2014/main" id="{6EB8BF53-4264-274B-2230-95A28B0664B5}"/>
              </a:ext>
            </a:extLst>
          </p:cNvPr>
          <p:cNvCxnSpPr>
            <a:cxnSpLocks/>
          </p:cNvCxnSpPr>
          <p:nvPr/>
        </p:nvCxnSpPr>
        <p:spPr>
          <a:xfrm>
            <a:off x="8671823" y="2276405"/>
            <a:ext cx="83992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2" name="文本框 81">
            <a:extLst>
              <a:ext uri="{FF2B5EF4-FFF2-40B4-BE49-F238E27FC236}">
                <a16:creationId xmlns:a16="http://schemas.microsoft.com/office/drawing/2014/main" id="{3951705C-62D3-6695-96DE-0D7E7BF67F9D}"/>
              </a:ext>
            </a:extLst>
          </p:cNvPr>
          <p:cNvSpPr txBox="1"/>
          <p:nvPr/>
        </p:nvSpPr>
        <p:spPr>
          <a:xfrm>
            <a:off x="8501347" y="4872469"/>
            <a:ext cx="180162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Step hierarchy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21464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5DF09-0BB4-0BB6-FDC9-091B5465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Query Optimization Issues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1AD468-3F0A-DCF1-B6FC-1AA455CEB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b="1" dirty="0">
                <a:latin typeface="Calibri" panose="020F0502020204030204" pitchFamily="34" charset="0"/>
                <a:cs typeface="Calibri" panose="020F0502020204030204" pitchFamily="34" charset="0"/>
              </a:rPr>
              <a:t>Transformation issue</a:t>
            </a:r>
          </a:p>
          <a:p>
            <a:pPr lvl="1"/>
            <a:r>
              <a:rPr kumimoji="1"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Produces a </a:t>
            </a:r>
            <a:r>
              <a:rPr kumimoji="1" lang="en-US" altLang="zh-CN" sz="28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non-equivalent plan </a:t>
            </a:r>
            <a:r>
              <a:rPr kumimoji="1"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in one step</a:t>
            </a:r>
          </a:p>
          <a:p>
            <a:pPr lvl="1"/>
            <a:r>
              <a:rPr kumimoji="1"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E.g., wrong predicate rewriting</a:t>
            </a:r>
          </a:p>
          <a:p>
            <a:pPr marL="457200" lvl="1" indent="0">
              <a:buNone/>
            </a:pPr>
            <a:endParaRPr kumimoji="1"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sz="3200" b="1" dirty="0">
                <a:latin typeface="Calibri" panose="020F0502020204030204" pitchFamily="34" charset="0"/>
                <a:cs typeface="Calibri" panose="020F0502020204030204" pitchFamily="34" charset="0"/>
              </a:rPr>
              <a:t>Workflow issue</a:t>
            </a:r>
          </a:p>
          <a:p>
            <a:pPr lvl="1"/>
            <a:r>
              <a:rPr kumimoji="1"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Results in </a:t>
            </a:r>
            <a:r>
              <a:rPr kumimoji="1" lang="en-US" altLang="zh-CN" sz="28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useless steps or loops </a:t>
            </a:r>
            <a:r>
              <a:rPr kumimoji="1"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that waste time</a:t>
            </a:r>
          </a:p>
          <a:p>
            <a:pPr lvl="1"/>
            <a:r>
              <a:rPr kumimoji="1"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E.g., loop optimization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4</a:t>
            </a:fld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9CFE3AEC-7ECF-DF58-2C74-A3BF37BF01A6}"/>
              </a:ext>
            </a:extLst>
          </p:cNvPr>
          <p:cNvSpPr/>
          <p:nvPr/>
        </p:nvSpPr>
        <p:spPr>
          <a:xfrm>
            <a:off x="8709574" y="2452005"/>
            <a:ext cx="852928" cy="32272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Step1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F79F224C-B0F5-4EFE-64CF-7A747862C172}"/>
              </a:ext>
            </a:extLst>
          </p:cNvPr>
          <p:cNvSpPr/>
          <p:nvPr/>
        </p:nvSpPr>
        <p:spPr>
          <a:xfrm>
            <a:off x="9680442" y="2452004"/>
            <a:ext cx="852928" cy="322729"/>
          </a:xfrm>
          <a:prstGeom prst="roundRect">
            <a:avLst/>
          </a:prstGeom>
          <a:solidFill>
            <a:srgbClr val="FF2600">
              <a:alpha val="50196"/>
            </a:srgb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Step2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F6A5D8C4-28DF-921C-B7EB-45A14C40C16C}"/>
              </a:ext>
            </a:extLst>
          </p:cNvPr>
          <p:cNvSpPr/>
          <p:nvPr/>
        </p:nvSpPr>
        <p:spPr>
          <a:xfrm>
            <a:off x="10651310" y="2452002"/>
            <a:ext cx="852928" cy="32272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Step3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C3C657-8131-0E30-A189-2110546E0813}"/>
              </a:ext>
            </a:extLst>
          </p:cNvPr>
          <p:cNvSpPr txBox="1"/>
          <p:nvPr/>
        </p:nvSpPr>
        <p:spPr>
          <a:xfrm>
            <a:off x="8239887" y="2774731"/>
            <a:ext cx="93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Plan0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8D8EF70-00EA-E19B-47C6-7CC5235E9562}"/>
              </a:ext>
            </a:extLst>
          </p:cNvPr>
          <p:cNvSpPr txBox="1"/>
          <p:nvPr/>
        </p:nvSpPr>
        <p:spPr>
          <a:xfrm>
            <a:off x="9210755" y="2774731"/>
            <a:ext cx="93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Plan1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2D0AD97-BC2F-8333-A824-41D3274BC00A}"/>
              </a:ext>
            </a:extLst>
          </p:cNvPr>
          <p:cNvSpPr txBox="1"/>
          <p:nvPr/>
        </p:nvSpPr>
        <p:spPr>
          <a:xfrm>
            <a:off x="10138401" y="2774730"/>
            <a:ext cx="93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Plan2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7270967-C6EB-B534-715A-7FD0DA4CAB42}"/>
              </a:ext>
            </a:extLst>
          </p:cNvPr>
          <p:cNvSpPr txBox="1"/>
          <p:nvPr/>
        </p:nvSpPr>
        <p:spPr>
          <a:xfrm>
            <a:off x="10986527" y="2774730"/>
            <a:ext cx="93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Plan3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BCDAB239-BEC1-E0E4-7CB6-54E03C4DE0FF}"/>
              </a:ext>
            </a:extLst>
          </p:cNvPr>
          <p:cNvSpPr/>
          <p:nvPr/>
        </p:nvSpPr>
        <p:spPr>
          <a:xfrm>
            <a:off x="6309879" y="5471845"/>
            <a:ext cx="852928" cy="322729"/>
          </a:xfrm>
          <a:prstGeom prst="roundRect">
            <a:avLst/>
          </a:prstGeom>
          <a:solidFill>
            <a:srgbClr val="FF2600">
              <a:alpha val="50196"/>
            </a:srgb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Step1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74757B15-E14C-C902-4F4D-DBB7272BDB05}"/>
              </a:ext>
            </a:extLst>
          </p:cNvPr>
          <p:cNvSpPr/>
          <p:nvPr/>
        </p:nvSpPr>
        <p:spPr>
          <a:xfrm>
            <a:off x="7280747" y="5471844"/>
            <a:ext cx="852928" cy="322729"/>
          </a:xfrm>
          <a:prstGeom prst="roundRect">
            <a:avLst/>
          </a:prstGeom>
          <a:solidFill>
            <a:srgbClr val="FF2600">
              <a:alpha val="50196"/>
            </a:srgb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Step2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CC42699-C8B4-47D7-B1BB-B18C9C995427}"/>
              </a:ext>
            </a:extLst>
          </p:cNvPr>
          <p:cNvSpPr txBox="1"/>
          <p:nvPr/>
        </p:nvSpPr>
        <p:spPr>
          <a:xfrm>
            <a:off x="5840192" y="5794571"/>
            <a:ext cx="93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Plan0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49B3AB5-1BFA-40CC-351F-FFCF1843885F}"/>
              </a:ext>
            </a:extLst>
          </p:cNvPr>
          <p:cNvSpPr txBox="1"/>
          <p:nvPr/>
        </p:nvSpPr>
        <p:spPr>
          <a:xfrm>
            <a:off x="6811060" y="5794571"/>
            <a:ext cx="93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Plan1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875500B-E981-397A-64A4-FC6A31E1B6BE}"/>
              </a:ext>
            </a:extLst>
          </p:cNvPr>
          <p:cNvSpPr txBox="1"/>
          <p:nvPr/>
        </p:nvSpPr>
        <p:spPr>
          <a:xfrm>
            <a:off x="7738706" y="5794570"/>
            <a:ext cx="93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Plan0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5A1FE92-818E-C1F3-7662-E1A33D3D0D31}"/>
              </a:ext>
            </a:extLst>
          </p:cNvPr>
          <p:cNvSpPr txBox="1"/>
          <p:nvPr/>
        </p:nvSpPr>
        <p:spPr>
          <a:xfrm>
            <a:off x="8708041" y="5794568"/>
            <a:ext cx="93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Plan1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893A1FCB-DCA9-FACA-3F16-848A8385DD90}"/>
              </a:ext>
            </a:extLst>
          </p:cNvPr>
          <p:cNvSpPr/>
          <p:nvPr/>
        </p:nvSpPr>
        <p:spPr>
          <a:xfrm>
            <a:off x="10193351" y="5471840"/>
            <a:ext cx="852928" cy="32272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Step5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E4AEA72-F43E-17DB-ABA9-0EE850D15589}"/>
              </a:ext>
            </a:extLst>
          </p:cNvPr>
          <p:cNvSpPr txBox="1"/>
          <p:nvPr/>
        </p:nvSpPr>
        <p:spPr>
          <a:xfrm>
            <a:off x="9680442" y="5794568"/>
            <a:ext cx="93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Plan0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A6255A8-988C-3AFE-1D70-B7603A5AB570}"/>
              </a:ext>
            </a:extLst>
          </p:cNvPr>
          <p:cNvSpPr txBox="1"/>
          <p:nvPr/>
        </p:nvSpPr>
        <p:spPr>
          <a:xfrm>
            <a:off x="10528568" y="5794568"/>
            <a:ext cx="93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Plan1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18E743C1-C9BC-3789-FB63-EB7D03E454EB}"/>
              </a:ext>
            </a:extLst>
          </p:cNvPr>
          <p:cNvSpPr/>
          <p:nvPr/>
        </p:nvSpPr>
        <p:spPr>
          <a:xfrm>
            <a:off x="8251615" y="5471840"/>
            <a:ext cx="852928" cy="322729"/>
          </a:xfrm>
          <a:prstGeom prst="roundRect">
            <a:avLst/>
          </a:prstGeom>
          <a:solidFill>
            <a:srgbClr val="FF2600">
              <a:alpha val="50196"/>
            </a:srgb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Step3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CAE9A811-C096-7D3D-6115-4FD1F7633E89}"/>
              </a:ext>
            </a:extLst>
          </p:cNvPr>
          <p:cNvSpPr txBox="1"/>
          <p:nvPr/>
        </p:nvSpPr>
        <p:spPr>
          <a:xfrm>
            <a:off x="10013404" y="3210967"/>
            <a:ext cx="1969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Non-equivalent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20BA8F2-D3B7-8C85-23AF-606225595F0F}"/>
              </a:ext>
            </a:extLst>
          </p:cNvPr>
          <p:cNvSpPr txBox="1"/>
          <p:nvPr/>
        </p:nvSpPr>
        <p:spPr>
          <a:xfrm>
            <a:off x="9551721" y="1758720"/>
            <a:ext cx="2025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Root cause step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294974AA-6ADD-2800-8648-46F3A3B2855E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10363668" y="2128052"/>
            <a:ext cx="200582" cy="3270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4A34B608-2961-DE31-60E1-5BED933F756C}"/>
              </a:ext>
            </a:extLst>
          </p:cNvPr>
          <p:cNvSpPr txBox="1"/>
          <p:nvPr/>
        </p:nvSpPr>
        <p:spPr>
          <a:xfrm>
            <a:off x="6437283" y="4794285"/>
            <a:ext cx="2025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Root cause steps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DB618B8-E94C-DD6B-D388-34A5A7001F5F}"/>
              </a:ext>
            </a:extLst>
          </p:cNvPr>
          <p:cNvSpPr txBox="1"/>
          <p:nvPr/>
        </p:nvSpPr>
        <p:spPr>
          <a:xfrm>
            <a:off x="9210755" y="5463441"/>
            <a:ext cx="93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B0076FC2-60B8-71EE-1D1E-7F52987133B9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6736343" y="5163615"/>
            <a:ext cx="321425" cy="308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4DF54FB3-980A-C536-EC99-2CA49746964B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7449812" y="5163617"/>
            <a:ext cx="134747" cy="3227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C71C5736-C221-6B2B-9227-3CC2669E5625}"/>
              </a:ext>
            </a:extLst>
          </p:cNvPr>
          <p:cNvCxnSpPr>
            <a:cxnSpLocks/>
          </p:cNvCxnSpPr>
          <p:nvPr/>
        </p:nvCxnSpPr>
        <p:spPr>
          <a:xfrm>
            <a:off x="7908531" y="5156366"/>
            <a:ext cx="448123" cy="3070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60CD0ACB-AF45-B182-73AF-D5AC00FACCB2}"/>
              </a:ext>
            </a:extLst>
          </p:cNvPr>
          <p:cNvSpPr txBox="1"/>
          <p:nvPr/>
        </p:nvSpPr>
        <p:spPr>
          <a:xfrm>
            <a:off x="7477491" y="6176962"/>
            <a:ext cx="1969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 loop</a:t>
            </a:r>
            <a:endParaRPr kumimoji="1" lang="zh-CN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822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5DF09-0BB4-0BB6-FDC9-091B5465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Analysis Method: Logs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1AD468-3F0A-DCF1-B6FC-1AA455CEB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 logs (the most traditional method)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5</a:t>
            </a:fld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81BBB2C-76C6-471E-144F-1969E9FC1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115" y="2430195"/>
            <a:ext cx="10923769" cy="1758746"/>
          </a:xfrm>
          <a:prstGeom prst="rect">
            <a:avLst/>
          </a:prstGeom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1EB486F2-BB32-3717-9CC3-CE9EEF3BF0B6}"/>
              </a:ext>
            </a:extLst>
          </p:cNvPr>
          <p:cNvSpPr/>
          <p:nvPr/>
        </p:nvSpPr>
        <p:spPr>
          <a:xfrm>
            <a:off x="6844304" y="2430195"/>
            <a:ext cx="162427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 name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40AE7725-1F42-C18C-5C67-6AFD7B60CDD9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838200" y="4056063"/>
            <a:ext cx="295303" cy="3250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ED3A6BA7-9FC2-6449-4B30-EC43916FD5FE}"/>
              </a:ext>
            </a:extLst>
          </p:cNvPr>
          <p:cNvSpPr/>
          <p:nvPr/>
        </p:nvSpPr>
        <p:spPr>
          <a:xfrm>
            <a:off x="1858175" y="3883380"/>
            <a:ext cx="303651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Plan before transformation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EFA4186A-1536-3B48-0738-7AD91EF0D1C6}"/>
              </a:ext>
            </a:extLst>
          </p:cNvPr>
          <p:cNvSpPr/>
          <p:nvPr/>
        </p:nvSpPr>
        <p:spPr>
          <a:xfrm>
            <a:off x="8162897" y="4228697"/>
            <a:ext cx="303651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Plan after transformation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28654E39-FA66-DE68-0BD9-139464DFA1D6}"/>
              </a:ext>
            </a:extLst>
          </p:cNvPr>
          <p:cNvSpPr/>
          <p:nvPr/>
        </p:nvSpPr>
        <p:spPr>
          <a:xfrm>
            <a:off x="224845" y="4381130"/>
            <a:ext cx="181731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Diff row marks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C91A21A2-99A2-ACA6-99E4-091B82BEC102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6097325" y="2591560"/>
            <a:ext cx="746979" cy="1013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A7528328-D99E-3B42-E07B-682A057C7F8C}"/>
              </a:ext>
            </a:extLst>
          </p:cNvPr>
          <p:cNvSpPr/>
          <p:nvPr/>
        </p:nvSpPr>
        <p:spPr>
          <a:xfrm>
            <a:off x="2451432" y="4878880"/>
            <a:ext cx="1512516" cy="31344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Project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8F65006D-19BE-DC15-D227-47971A724080}"/>
              </a:ext>
            </a:extLst>
          </p:cNvPr>
          <p:cNvSpPr/>
          <p:nvPr/>
        </p:nvSpPr>
        <p:spPr>
          <a:xfrm>
            <a:off x="2451432" y="5369912"/>
            <a:ext cx="1512516" cy="31344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Join </a:t>
            </a:r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LeftAnti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FFAB5952-8421-F47F-FB00-4DDB52FEE455}"/>
              </a:ext>
            </a:extLst>
          </p:cNvPr>
          <p:cNvSpPr/>
          <p:nvPr/>
        </p:nvSpPr>
        <p:spPr>
          <a:xfrm>
            <a:off x="1133503" y="5858417"/>
            <a:ext cx="2002624" cy="31344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InMemoryRelation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67F605A3-7976-81AD-68B0-D450A7604EEE}"/>
              </a:ext>
            </a:extLst>
          </p:cNvPr>
          <p:cNvSpPr/>
          <p:nvPr/>
        </p:nvSpPr>
        <p:spPr>
          <a:xfrm>
            <a:off x="3277041" y="5873119"/>
            <a:ext cx="2002624" cy="31344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InMemoryRelation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AA71E055-25D0-D71C-B7D5-C420563BC4C2}"/>
              </a:ext>
            </a:extLst>
          </p:cNvPr>
          <p:cNvSpPr/>
          <p:nvPr/>
        </p:nvSpPr>
        <p:spPr>
          <a:xfrm>
            <a:off x="1133503" y="6343953"/>
            <a:ext cx="2002624" cy="31344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LocalTableScan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D1FDFC31-2222-9051-1142-889C2B78BE65}"/>
              </a:ext>
            </a:extLst>
          </p:cNvPr>
          <p:cNvSpPr/>
          <p:nvPr/>
        </p:nvSpPr>
        <p:spPr>
          <a:xfrm>
            <a:off x="3277041" y="6358655"/>
            <a:ext cx="2002624" cy="31344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LocalTableScan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DB2E02F5-6FD8-D069-2C5D-3A606D362052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3207690" y="5192326"/>
            <a:ext cx="0" cy="1775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4793D62F-20E7-C59C-2DEB-D1612C8F32E2}"/>
              </a:ext>
            </a:extLst>
          </p:cNvPr>
          <p:cNvCxnSpPr>
            <a:cxnSpLocks/>
            <a:stCxn id="26" idx="0"/>
          </p:cNvCxnSpPr>
          <p:nvPr/>
        </p:nvCxnSpPr>
        <p:spPr>
          <a:xfrm flipV="1">
            <a:off x="2134815" y="5668656"/>
            <a:ext cx="316617" cy="1897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BCF7CD9B-5326-192F-14F3-CCEE394ECB5B}"/>
              </a:ext>
            </a:extLst>
          </p:cNvPr>
          <p:cNvCxnSpPr>
            <a:cxnSpLocks/>
            <a:stCxn id="27" idx="0"/>
          </p:cNvCxnSpPr>
          <p:nvPr/>
        </p:nvCxnSpPr>
        <p:spPr>
          <a:xfrm flipH="1" flipV="1">
            <a:off x="3961736" y="5683358"/>
            <a:ext cx="316617" cy="1897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108FCED4-2A71-E762-B3A7-92C0AE0530EF}"/>
              </a:ext>
            </a:extLst>
          </p:cNvPr>
          <p:cNvCxnSpPr>
            <a:cxnSpLocks/>
            <a:stCxn id="30" idx="0"/>
            <a:endCxn id="27" idx="2"/>
          </p:cNvCxnSpPr>
          <p:nvPr/>
        </p:nvCxnSpPr>
        <p:spPr>
          <a:xfrm flipV="1">
            <a:off x="4278353" y="6186565"/>
            <a:ext cx="0" cy="17209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6E946499-BE90-A483-53D2-18F63D0DFF36}"/>
              </a:ext>
            </a:extLst>
          </p:cNvPr>
          <p:cNvCxnSpPr>
            <a:cxnSpLocks/>
            <a:stCxn id="29" idx="0"/>
            <a:endCxn id="26" idx="2"/>
          </p:cNvCxnSpPr>
          <p:nvPr/>
        </p:nvCxnSpPr>
        <p:spPr>
          <a:xfrm flipV="1">
            <a:off x="2134815" y="6171863"/>
            <a:ext cx="0" cy="17209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8" name="右箭头 57">
            <a:extLst>
              <a:ext uri="{FF2B5EF4-FFF2-40B4-BE49-F238E27FC236}">
                <a16:creationId xmlns:a16="http://schemas.microsoft.com/office/drawing/2014/main" id="{6290C38E-53C8-76B6-25F6-89E342290BCA}"/>
              </a:ext>
            </a:extLst>
          </p:cNvPr>
          <p:cNvSpPr/>
          <p:nvPr/>
        </p:nvSpPr>
        <p:spPr>
          <a:xfrm rot="5400000">
            <a:off x="3099241" y="4312987"/>
            <a:ext cx="355600" cy="4414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631329D-AD5E-11FA-963A-366110E52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8033" y="4925626"/>
            <a:ext cx="3987800" cy="2667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9EEF035-AF53-12E3-23CC-99012AAB00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353" y="5394356"/>
            <a:ext cx="3162300" cy="2794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0212D47E-07D1-955F-2563-BA07DE6D35D4}"/>
              </a:ext>
            </a:extLst>
          </p:cNvPr>
          <p:cNvSpPr txBox="1"/>
          <p:nvPr/>
        </p:nvSpPr>
        <p:spPr>
          <a:xfrm>
            <a:off x="8359918" y="4850937"/>
            <a:ext cx="21772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Expressions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EE63B8F-349B-C850-6AA0-64C422FB6E70}"/>
              </a:ext>
            </a:extLst>
          </p:cNvPr>
          <p:cNvSpPr txBox="1"/>
          <p:nvPr/>
        </p:nvSpPr>
        <p:spPr>
          <a:xfrm>
            <a:off x="7563327" y="5349390"/>
            <a:ext cx="21772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Join conditions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FF425A7A-E66A-2E6B-9EBD-53AEEF2F8292}"/>
              </a:ext>
            </a:extLst>
          </p:cNvPr>
          <p:cNvCxnSpPr/>
          <p:nvPr/>
        </p:nvCxnSpPr>
        <p:spPr>
          <a:xfrm flipH="1" flipV="1">
            <a:off x="6192982" y="5668656"/>
            <a:ext cx="58189" cy="517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C4556D7-C3E5-BD1D-0DEB-1DF022288C61}"/>
              </a:ext>
            </a:extLst>
          </p:cNvPr>
          <p:cNvSpPr txBox="1"/>
          <p:nvPr/>
        </p:nvSpPr>
        <p:spPr>
          <a:xfrm>
            <a:off x="5612992" y="6207008"/>
            <a:ext cx="17081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Attribute name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A0DCCE5-1D7A-E12C-D9D5-F2C6F58AD32D}"/>
              </a:ext>
            </a:extLst>
          </p:cNvPr>
          <p:cNvSpPr txBox="1"/>
          <p:nvPr/>
        </p:nvSpPr>
        <p:spPr>
          <a:xfrm>
            <a:off x="6799861" y="5919191"/>
            <a:ext cx="2002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Attribute object id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5847F2C4-CA95-7850-1DA6-C178CE4C066E}"/>
              </a:ext>
            </a:extLst>
          </p:cNvPr>
          <p:cNvCxnSpPr>
            <a:cxnSpLocks/>
            <a:stCxn id="20" idx="1"/>
          </p:cNvCxnSpPr>
          <p:nvPr/>
        </p:nvCxnSpPr>
        <p:spPr>
          <a:xfrm flipH="1" flipV="1">
            <a:off x="6403397" y="5645616"/>
            <a:ext cx="396464" cy="458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">
            <a:extLst>
              <a:ext uri="{FF2B5EF4-FFF2-40B4-BE49-F238E27FC236}">
                <a16:creationId xmlns:a16="http://schemas.microsoft.com/office/drawing/2014/main" id="{8B53C5D2-CB43-AAA8-5ED8-9B1A4C23E8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9513" y="1042205"/>
            <a:ext cx="2804868" cy="58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SELECT </a:t>
            </a:r>
            <a:r>
              <a:rPr lang="en-US" altLang="zh-CN" sz="1600" dirty="0">
                <a:solidFill>
                  <a:srgbClr val="808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id, </a:t>
            </a:r>
            <a:r>
              <a:rPr lang="en-US" altLang="zh-CN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nested.n</a:t>
            </a:r>
            <a:r>
              <a:rPr lang="en-US" altLang="zh-CN" sz="1600" dirty="0">
                <a:solidFill>
                  <a:srgbClr val="808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 </a:t>
            </a:r>
            <a:r>
              <a:rPr lang="en-US" altLang="zh-CN" sz="1600" dirty="0">
                <a:solidFill>
                  <a:srgbClr val="808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 </a:t>
            </a:r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LEFT ANTI JOIN </a:t>
            </a:r>
            <a:r>
              <a:rPr lang="en-US" altLang="zh-CN" sz="1600" b="1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zh-CN" alt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36DCD415-D658-4595-609C-18475E2BF74E}"/>
              </a:ext>
            </a:extLst>
          </p:cNvPr>
          <p:cNvSpPr txBox="1"/>
          <p:nvPr/>
        </p:nvSpPr>
        <p:spPr>
          <a:xfrm>
            <a:off x="7301127" y="454294"/>
            <a:ext cx="33547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 column type can be a struct</a:t>
            </a:r>
            <a:endParaRPr lang="zh-CN" altLang="en-US" dirty="0"/>
          </a:p>
        </p:txBody>
      </p: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4DE920B4-DDBE-8D8E-6F05-85BF22745318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8978479" y="823626"/>
            <a:ext cx="0" cy="284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372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5DF09-0BB4-0BB6-FDC9-091B5465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Analysis Method: QOVIS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6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F7B2A6D-F6B5-AA8A-4797-27E96A347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545" y="3030571"/>
            <a:ext cx="9730241" cy="157393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8" name="圆角矩形 7">
            <a:extLst>
              <a:ext uri="{FF2B5EF4-FFF2-40B4-BE49-F238E27FC236}">
                <a16:creationId xmlns:a16="http://schemas.microsoft.com/office/drawing/2014/main" id="{2A67EFD8-5131-B3E4-C85C-83D85B5D0EC1}"/>
              </a:ext>
            </a:extLst>
          </p:cNvPr>
          <p:cNvSpPr/>
          <p:nvPr/>
        </p:nvSpPr>
        <p:spPr>
          <a:xfrm>
            <a:off x="62316" y="3026240"/>
            <a:ext cx="181731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Navigation view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3A4CED3F-2D63-C7A5-EF35-292A884EFE42}"/>
              </a:ext>
            </a:extLst>
          </p:cNvPr>
          <p:cNvSpPr/>
          <p:nvPr/>
        </p:nvSpPr>
        <p:spPr>
          <a:xfrm>
            <a:off x="62316" y="3770893"/>
            <a:ext cx="181731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Plan view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F49334F-1CD5-C6C4-2343-041106EBC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458" y="1793852"/>
            <a:ext cx="5156200" cy="8763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5DA93A33-0A1F-4FDF-5726-E7C11DC28C3C}"/>
              </a:ext>
            </a:extLst>
          </p:cNvPr>
          <p:cNvCxnSpPr>
            <a:cxnSpLocks/>
          </p:cNvCxnSpPr>
          <p:nvPr/>
        </p:nvCxnSpPr>
        <p:spPr>
          <a:xfrm>
            <a:off x="6749458" y="2686772"/>
            <a:ext cx="2659930" cy="3356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FADF4132-1775-F6ED-2806-F994AF0228C9}"/>
              </a:ext>
            </a:extLst>
          </p:cNvPr>
          <p:cNvCxnSpPr>
            <a:cxnSpLocks/>
          </p:cNvCxnSpPr>
          <p:nvPr/>
        </p:nvCxnSpPr>
        <p:spPr>
          <a:xfrm flipH="1">
            <a:off x="11402893" y="2678346"/>
            <a:ext cx="502765" cy="3522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9A48026-65A8-086F-EAE5-51C4084F3A5A}"/>
              </a:ext>
            </a:extLst>
          </p:cNvPr>
          <p:cNvSpPr/>
          <p:nvPr/>
        </p:nvSpPr>
        <p:spPr>
          <a:xfrm>
            <a:off x="9415067" y="3026240"/>
            <a:ext cx="1987826" cy="170455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B0460A32-A7FA-E3FA-C5BE-91B4D2D05A83}"/>
              </a:ext>
            </a:extLst>
          </p:cNvPr>
          <p:cNvSpPr/>
          <p:nvPr/>
        </p:nvSpPr>
        <p:spPr>
          <a:xfrm>
            <a:off x="6167254" y="1346035"/>
            <a:ext cx="135686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 name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0BB1607A-DFB0-6B84-33C3-4FE95493C5CE}"/>
              </a:ext>
            </a:extLst>
          </p:cNvPr>
          <p:cNvSpPr/>
          <p:nvPr/>
        </p:nvSpPr>
        <p:spPr>
          <a:xfrm>
            <a:off x="8870697" y="1346035"/>
            <a:ext cx="135686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 name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F836F17-E0ED-FC29-1F3A-37A8C9F62572}"/>
              </a:ext>
            </a:extLst>
          </p:cNvPr>
          <p:cNvSpPr txBox="1"/>
          <p:nvPr/>
        </p:nvSpPr>
        <p:spPr>
          <a:xfrm>
            <a:off x="7524119" y="1322733"/>
            <a:ext cx="14766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or Group of  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5340C6F0-D5EE-1CF4-F711-F342CBE7AAA9}"/>
              </a:ext>
            </a:extLst>
          </p:cNvPr>
          <p:cNvSpPr/>
          <p:nvPr/>
        </p:nvSpPr>
        <p:spPr>
          <a:xfrm>
            <a:off x="10753263" y="1346034"/>
            <a:ext cx="115239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repeat #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E546D81-3810-EC44-3755-9FB3F0076849}"/>
              </a:ext>
            </a:extLst>
          </p:cNvPr>
          <p:cNvSpPr txBox="1"/>
          <p:nvPr/>
        </p:nvSpPr>
        <p:spPr>
          <a:xfrm>
            <a:off x="10213543" y="1322879"/>
            <a:ext cx="6029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下箭头 2">
            <a:extLst>
              <a:ext uri="{FF2B5EF4-FFF2-40B4-BE49-F238E27FC236}">
                <a16:creationId xmlns:a16="http://schemas.microsoft.com/office/drawing/2014/main" id="{C1D8A8CB-8592-26C7-19D5-1220AF0C9919}"/>
              </a:ext>
            </a:extLst>
          </p:cNvPr>
          <p:cNvSpPr/>
          <p:nvPr/>
        </p:nvSpPr>
        <p:spPr>
          <a:xfrm>
            <a:off x="5696989" y="2702373"/>
            <a:ext cx="232756" cy="3356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下箭头 6">
            <a:extLst>
              <a:ext uri="{FF2B5EF4-FFF2-40B4-BE49-F238E27FC236}">
                <a16:creationId xmlns:a16="http://schemas.microsoft.com/office/drawing/2014/main" id="{E0E0B0F0-F1D7-1F12-FC37-EBD54C8EA6C9}"/>
              </a:ext>
            </a:extLst>
          </p:cNvPr>
          <p:cNvSpPr/>
          <p:nvPr/>
        </p:nvSpPr>
        <p:spPr>
          <a:xfrm rot="10800000">
            <a:off x="5696989" y="3172853"/>
            <a:ext cx="232756" cy="3356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1688C3DD-530E-7A0B-2F56-F130629A3F1D}"/>
              </a:ext>
            </a:extLst>
          </p:cNvPr>
          <p:cNvSpPr/>
          <p:nvPr/>
        </p:nvSpPr>
        <p:spPr>
          <a:xfrm>
            <a:off x="3998421" y="2530252"/>
            <a:ext cx="1633167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Total step #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B79BAD-C2D1-E738-E841-B5F08AAC371A}"/>
              </a:ext>
            </a:extLst>
          </p:cNvPr>
          <p:cNvSpPr txBox="1"/>
          <p:nvPr/>
        </p:nvSpPr>
        <p:spPr>
          <a:xfrm>
            <a:off x="1837978" y="2479686"/>
            <a:ext cx="26708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The height encodes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126FA8E-B711-6E8F-3B19-991AE1077177}"/>
              </a:ext>
            </a:extLst>
          </p:cNvPr>
          <p:cNvSpPr/>
          <p:nvPr/>
        </p:nvSpPr>
        <p:spPr>
          <a:xfrm>
            <a:off x="3183037" y="6176907"/>
            <a:ext cx="919529" cy="307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query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802B9999-B57A-F3BE-9D71-757BE1A2880B}"/>
              </a:ext>
            </a:extLst>
          </p:cNvPr>
          <p:cNvSpPr/>
          <p:nvPr/>
        </p:nvSpPr>
        <p:spPr>
          <a:xfrm>
            <a:off x="3349897" y="5502092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Unresolved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logical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B55FCDB6-6F46-50D7-AB8F-5DC588999F55}"/>
              </a:ext>
            </a:extLst>
          </p:cNvPr>
          <p:cNvSpPr/>
          <p:nvPr/>
        </p:nvSpPr>
        <p:spPr>
          <a:xfrm>
            <a:off x="4703491" y="5502094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Analyzed logical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AB36B05D-A08F-C897-1CED-4F2D5E0C06BA}"/>
              </a:ext>
            </a:extLst>
          </p:cNvPr>
          <p:cNvSpPr/>
          <p:nvPr/>
        </p:nvSpPr>
        <p:spPr>
          <a:xfrm>
            <a:off x="6057085" y="5506409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Optimized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logical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8649DB86-A621-E926-2725-889086080945}"/>
              </a:ext>
            </a:extLst>
          </p:cNvPr>
          <p:cNvSpPr/>
          <p:nvPr/>
        </p:nvSpPr>
        <p:spPr>
          <a:xfrm>
            <a:off x="7410679" y="5502093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Physical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19D4BAB4-7602-0632-2A5D-4F5C50D4F312}"/>
              </a:ext>
            </a:extLst>
          </p:cNvPr>
          <p:cNvSpPr/>
          <p:nvPr/>
        </p:nvSpPr>
        <p:spPr>
          <a:xfrm>
            <a:off x="8764274" y="5502092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0907EF23-836B-5961-4832-48419C0F2D6F}"/>
              </a:ext>
            </a:extLst>
          </p:cNvPr>
          <p:cNvSpPr/>
          <p:nvPr/>
        </p:nvSpPr>
        <p:spPr>
          <a:xfrm>
            <a:off x="4292064" y="6185098"/>
            <a:ext cx="822854" cy="3077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Catalog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ABF86A88-E600-1ED8-B974-E7DFE751B720}"/>
              </a:ext>
            </a:extLst>
          </p:cNvPr>
          <p:cNvSpPr txBox="1"/>
          <p:nvPr/>
        </p:nvSpPr>
        <p:spPr>
          <a:xfrm>
            <a:off x="4129840" y="5129445"/>
            <a:ext cx="95701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zh-CN" altLang="en-US" sz="12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C58BC89-DCC3-725F-A89E-67E5171A55DA}"/>
              </a:ext>
            </a:extLst>
          </p:cNvPr>
          <p:cNvSpPr txBox="1"/>
          <p:nvPr/>
        </p:nvSpPr>
        <p:spPr>
          <a:xfrm>
            <a:off x="5415114" y="5129445"/>
            <a:ext cx="113173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Optimization</a:t>
            </a:r>
            <a:endParaRPr lang="zh-CN" altLang="en-US" sz="12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5E15E1B-73B5-2640-0E1E-11262BA8E082}"/>
              </a:ext>
            </a:extLst>
          </p:cNvPr>
          <p:cNvSpPr txBox="1"/>
          <p:nvPr/>
        </p:nvSpPr>
        <p:spPr>
          <a:xfrm>
            <a:off x="6546852" y="5129445"/>
            <a:ext cx="15256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Planning</a:t>
            </a:r>
            <a:endParaRPr lang="zh-CN" altLang="en-US" sz="12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C4094F8-49EF-C67C-8DD1-491AFC1F553B}"/>
              </a:ext>
            </a:extLst>
          </p:cNvPr>
          <p:cNvSpPr txBox="1"/>
          <p:nvPr/>
        </p:nvSpPr>
        <p:spPr>
          <a:xfrm>
            <a:off x="8285088" y="5129748"/>
            <a:ext cx="8089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#1</a:t>
            </a:r>
            <a:endParaRPr lang="zh-CN" altLang="en-US" sz="1200" dirty="0"/>
          </a:p>
        </p:txBody>
      </p: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2957DFF1-9326-2562-2EC8-DD970DA11798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3642802" y="5958988"/>
            <a:ext cx="0" cy="2179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60362EBE-56E9-E2A9-10B1-61942D83B701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4496824" y="5730541"/>
            <a:ext cx="206667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317A863D-0C20-5F4E-4D17-74847D6C72A1}"/>
              </a:ext>
            </a:extLst>
          </p:cNvPr>
          <p:cNvCxnSpPr>
            <a:cxnSpLocks/>
            <a:stCxn id="21" idx="3"/>
            <a:endCxn id="23" idx="1"/>
          </p:cNvCxnSpPr>
          <p:nvPr/>
        </p:nvCxnSpPr>
        <p:spPr>
          <a:xfrm>
            <a:off x="5850418" y="5730543"/>
            <a:ext cx="206667" cy="43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id="{E9385A47-0A34-E411-2BAB-279C43BE24B1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>
          <a:xfrm flipV="1">
            <a:off x="7204012" y="5730542"/>
            <a:ext cx="206667" cy="43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B8C1CA41-0E79-812E-0BA3-A2AE00794D11}"/>
              </a:ext>
            </a:extLst>
          </p:cNvPr>
          <p:cNvCxnSpPr>
            <a:cxnSpLocks/>
            <a:stCxn id="24" idx="3"/>
            <a:endCxn id="25" idx="1"/>
          </p:cNvCxnSpPr>
          <p:nvPr/>
        </p:nvCxnSpPr>
        <p:spPr>
          <a:xfrm flipV="1">
            <a:off x="8557606" y="5730541"/>
            <a:ext cx="206668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1FD42070-3459-5874-69DF-34334E5B6077}"/>
              </a:ext>
            </a:extLst>
          </p:cNvPr>
          <p:cNvCxnSpPr>
            <a:cxnSpLocks/>
          </p:cNvCxnSpPr>
          <p:nvPr/>
        </p:nvCxnSpPr>
        <p:spPr>
          <a:xfrm flipV="1">
            <a:off x="4608349" y="5803787"/>
            <a:ext cx="0" cy="385470"/>
          </a:xfrm>
          <a:prstGeom prst="straightConnector1">
            <a:avLst/>
          </a:prstGeom>
          <a:ln>
            <a:prstDash val="dash"/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297B7E87-D01E-5902-8108-3E57F1B7E08A}"/>
              </a:ext>
            </a:extLst>
          </p:cNvPr>
          <p:cNvSpPr/>
          <p:nvPr/>
        </p:nvSpPr>
        <p:spPr>
          <a:xfrm>
            <a:off x="10117867" y="5502092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#2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9D75D43B-CFBD-60FD-B4E5-CCB428FDCBB2}"/>
              </a:ext>
            </a:extLst>
          </p:cNvPr>
          <p:cNvSpPr txBox="1"/>
          <p:nvPr/>
        </p:nvSpPr>
        <p:spPr>
          <a:xfrm>
            <a:off x="9573774" y="5129444"/>
            <a:ext cx="8089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#2</a:t>
            </a:r>
            <a:endParaRPr lang="zh-CN" altLang="en-US" sz="1200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E59E4CF-E87F-4B9D-A3BB-BFEFC84D05DE}"/>
              </a:ext>
            </a:extLst>
          </p:cNvPr>
          <p:cNvSpPr/>
          <p:nvPr/>
        </p:nvSpPr>
        <p:spPr>
          <a:xfrm>
            <a:off x="9584108" y="6096399"/>
            <a:ext cx="1137291" cy="3077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Statistics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CF9DF60F-6565-5BF1-235C-6F2D3D555B3E}"/>
              </a:ext>
            </a:extLst>
          </p:cNvPr>
          <p:cNvSpPr/>
          <p:nvPr/>
        </p:nvSpPr>
        <p:spPr>
          <a:xfrm rot="19211403">
            <a:off x="5255934" y="6032867"/>
            <a:ext cx="138160" cy="6801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2" name="曲线连接符 51">
            <a:extLst>
              <a:ext uri="{FF2B5EF4-FFF2-40B4-BE49-F238E27FC236}">
                <a16:creationId xmlns:a16="http://schemas.microsoft.com/office/drawing/2014/main" id="{B13B9D34-B993-F200-1BBB-7D3E40235A68}"/>
              </a:ext>
            </a:extLst>
          </p:cNvPr>
          <p:cNvCxnSpPr>
            <a:cxnSpLocks/>
            <a:stCxn id="25" idx="2"/>
            <a:endCxn id="50" idx="1"/>
          </p:cNvCxnSpPr>
          <p:nvPr/>
        </p:nvCxnSpPr>
        <p:spPr>
          <a:xfrm rot="16200000" flipH="1">
            <a:off x="9315274" y="5981453"/>
            <a:ext cx="291299" cy="24637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71A4AE1A-70AF-377E-C29B-7C377F1ACB69}"/>
              </a:ext>
            </a:extLst>
          </p:cNvPr>
          <p:cNvCxnSpPr>
            <a:cxnSpLocks/>
            <a:stCxn id="25" idx="3"/>
            <a:endCxn id="48" idx="1"/>
          </p:cNvCxnSpPr>
          <p:nvPr/>
        </p:nvCxnSpPr>
        <p:spPr>
          <a:xfrm>
            <a:off x="9911201" y="5730541"/>
            <a:ext cx="20666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55D559E0-FA32-90B8-9C7E-F3862AEEA5CB}"/>
              </a:ext>
            </a:extLst>
          </p:cNvPr>
          <p:cNvCxnSpPr>
            <a:cxnSpLocks/>
          </p:cNvCxnSpPr>
          <p:nvPr/>
        </p:nvCxnSpPr>
        <p:spPr>
          <a:xfrm flipV="1">
            <a:off x="10002539" y="5730540"/>
            <a:ext cx="0" cy="385470"/>
          </a:xfrm>
          <a:prstGeom prst="straightConnector1">
            <a:avLst/>
          </a:prstGeom>
          <a:ln>
            <a:prstDash val="dash"/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3AD51387-D801-75F9-03E9-C5F91043AA32}"/>
              </a:ext>
            </a:extLst>
          </p:cNvPr>
          <p:cNvSpPr txBox="1"/>
          <p:nvPr/>
        </p:nvSpPr>
        <p:spPr>
          <a:xfrm>
            <a:off x="8728394" y="6159943"/>
            <a:ext cx="8089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Execute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135954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5DF09-0BB4-0BB6-FDC9-091B5465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Analysis Method: QOVIS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7</a:t>
            </a:fld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DF56CFC-8D8E-3283-9EBD-C5E198A370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33"/>
          <a:stretch/>
        </p:blipFill>
        <p:spPr>
          <a:xfrm>
            <a:off x="3987691" y="1338243"/>
            <a:ext cx="5236029" cy="264954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3" name="圆角矩形 32">
            <a:extLst>
              <a:ext uri="{FF2B5EF4-FFF2-40B4-BE49-F238E27FC236}">
                <a16:creationId xmlns:a16="http://schemas.microsoft.com/office/drawing/2014/main" id="{406968DA-25E6-82E7-494C-EDEAAB8321D3}"/>
              </a:ext>
            </a:extLst>
          </p:cNvPr>
          <p:cNvSpPr/>
          <p:nvPr/>
        </p:nvSpPr>
        <p:spPr>
          <a:xfrm>
            <a:off x="1339307" y="2663017"/>
            <a:ext cx="303651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Plan before transformation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9E9080A9-5E39-9BA0-3F27-C731E8DCD4D9}"/>
              </a:ext>
            </a:extLst>
          </p:cNvPr>
          <p:cNvSpPr/>
          <p:nvPr/>
        </p:nvSpPr>
        <p:spPr>
          <a:xfrm>
            <a:off x="8736139" y="2708696"/>
            <a:ext cx="3036515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Plan after transformation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E8D52FCB-B678-1408-2C6E-6ED7B8E1249A}"/>
              </a:ext>
            </a:extLst>
          </p:cNvPr>
          <p:cNvSpPr/>
          <p:nvPr/>
        </p:nvSpPr>
        <p:spPr>
          <a:xfrm>
            <a:off x="9653076" y="1803078"/>
            <a:ext cx="1833327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 name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508E4018-35CE-20E2-783F-FFAE7ED08463}"/>
              </a:ext>
            </a:extLst>
          </p:cNvPr>
          <p:cNvSpPr/>
          <p:nvPr/>
        </p:nvSpPr>
        <p:spPr>
          <a:xfrm>
            <a:off x="9653076" y="1367959"/>
            <a:ext cx="1833328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Step hierarchy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1C25DB3B-7935-32C4-AA70-5D4292225A9B}"/>
              </a:ext>
            </a:extLst>
          </p:cNvPr>
          <p:cNvSpPr/>
          <p:nvPr/>
        </p:nvSpPr>
        <p:spPr>
          <a:xfrm>
            <a:off x="3358542" y="3958075"/>
            <a:ext cx="2737458" cy="32272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Transformation linkages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E127B785-3DF5-B487-72C1-2A4CD7B151E7}"/>
              </a:ext>
            </a:extLst>
          </p:cNvPr>
          <p:cNvCxnSpPr>
            <a:cxnSpLocks/>
          </p:cNvCxnSpPr>
          <p:nvPr/>
        </p:nvCxnSpPr>
        <p:spPr>
          <a:xfrm flipV="1">
            <a:off x="5636031" y="3291960"/>
            <a:ext cx="1023296" cy="6658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6D9032D0-6C57-E7EB-6B1F-DD9D4B63A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171" y="4837303"/>
            <a:ext cx="7772400" cy="15188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7F3CE6D-6A6B-E4C3-CE6B-B25E32FC4D7B}"/>
              </a:ext>
            </a:extLst>
          </p:cNvPr>
          <p:cNvSpPr txBox="1"/>
          <p:nvPr/>
        </p:nvSpPr>
        <p:spPr>
          <a:xfrm>
            <a:off x="205740" y="4419152"/>
            <a:ext cx="6860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No transformation found, but they have the same type and value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DD38FAD1-D645-0921-EBAA-0038B995E026}"/>
              </a:ext>
            </a:extLst>
          </p:cNvPr>
          <p:cNvCxnSpPr>
            <a:cxnSpLocks/>
          </p:cNvCxnSpPr>
          <p:nvPr/>
        </p:nvCxnSpPr>
        <p:spPr>
          <a:xfrm>
            <a:off x="4375822" y="4776451"/>
            <a:ext cx="212803" cy="2098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2636B49-4FA7-3DCD-C051-2CC95873274C}"/>
              </a:ext>
            </a:extLst>
          </p:cNvPr>
          <p:cNvSpPr txBox="1"/>
          <p:nvPr/>
        </p:nvSpPr>
        <p:spPr>
          <a:xfrm>
            <a:off x="5354088" y="6433426"/>
            <a:ext cx="53887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Transformation found and they are not changed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AC24B023-5B29-F232-0238-D9E72D329AD1}"/>
              </a:ext>
            </a:extLst>
          </p:cNvPr>
          <p:cNvCxnSpPr>
            <a:cxnSpLocks/>
          </p:cNvCxnSpPr>
          <p:nvPr/>
        </p:nvCxnSpPr>
        <p:spPr>
          <a:xfrm flipH="1" flipV="1">
            <a:off x="7007629" y="5920004"/>
            <a:ext cx="58189" cy="5234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354582C0-4733-EFE0-107D-A4A9139410A4}"/>
              </a:ext>
            </a:extLst>
          </p:cNvPr>
          <p:cNvSpPr txBox="1"/>
          <p:nvPr/>
        </p:nvSpPr>
        <p:spPr>
          <a:xfrm>
            <a:off x="6065387" y="3961288"/>
            <a:ext cx="3946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Parameters are changed by this step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020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5DF09-0BB4-0BB6-FDC9-091B5465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Example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89B4540-6B9A-8586-6450-B9ACA69F62AE}"/>
              </a:ext>
            </a:extLst>
          </p:cNvPr>
          <p:cNvSpPr/>
          <p:nvPr/>
        </p:nvSpPr>
        <p:spPr>
          <a:xfrm>
            <a:off x="1969379" y="6405507"/>
            <a:ext cx="919529" cy="307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query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457AA683-C921-4BCE-FB26-E9BAA8F8D792}"/>
              </a:ext>
            </a:extLst>
          </p:cNvPr>
          <p:cNvSpPr/>
          <p:nvPr/>
        </p:nvSpPr>
        <p:spPr>
          <a:xfrm>
            <a:off x="2136239" y="5730692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Unresolved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logical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05C974AC-EB2D-746D-DF07-E6A43A1C734D}"/>
              </a:ext>
            </a:extLst>
          </p:cNvPr>
          <p:cNvSpPr/>
          <p:nvPr/>
        </p:nvSpPr>
        <p:spPr>
          <a:xfrm>
            <a:off x="3489833" y="5730694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Analyzed logical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A5EC5C31-30AD-6CC1-90BF-800D91EC234D}"/>
              </a:ext>
            </a:extLst>
          </p:cNvPr>
          <p:cNvSpPr/>
          <p:nvPr/>
        </p:nvSpPr>
        <p:spPr>
          <a:xfrm>
            <a:off x="4843427" y="5735009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Optimized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logical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69D69700-E532-975F-7FDA-7AD52DA2E529}"/>
              </a:ext>
            </a:extLst>
          </p:cNvPr>
          <p:cNvSpPr/>
          <p:nvPr/>
        </p:nvSpPr>
        <p:spPr>
          <a:xfrm>
            <a:off x="6197021" y="5730693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Physical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F83F7D2-9532-BF1E-DB15-33939618D11D}"/>
              </a:ext>
            </a:extLst>
          </p:cNvPr>
          <p:cNvSpPr/>
          <p:nvPr/>
        </p:nvSpPr>
        <p:spPr>
          <a:xfrm>
            <a:off x="7550616" y="5730692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96DD5F3-FF11-B993-25E3-52C6AB496E22}"/>
              </a:ext>
            </a:extLst>
          </p:cNvPr>
          <p:cNvSpPr/>
          <p:nvPr/>
        </p:nvSpPr>
        <p:spPr>
          <a:xfrm>
            <a:off x="3078406" y="6413698"/>
            <a:ext cx="822854" cy="3077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Catalog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2D55A74-FE0E-3F0D-A56C-5117E130DF50}"/>
              </a:ext>
            </a:extLst>
          </p:cNvPr>
          <p:cNvSpPr txBox="1"/>
          <p:nvPr/>
        </p:nvSpPr>
        <p:spPr>
          <a:xfrm>
            <a:off x="2916182" y="5358045"/>
            <a:ext cx="95701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zh-CN" altLang="en-US" sz="12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7CF95D1-6AA9-38E1-E6E5-84C968802085}"/>
              </a:ext>
            </a:extLst>
          </p:cNvPr>
          <p:cNvSpPr txBox="1"/>
          <p:nvPr/>
        </p:nvSpPr>
        <p:spPr>
          <a:xfrm>
            <a:off x="4201456" y="5358045"/>
            <a:ext cx="113173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Optimization</a:t>
            </a:r>
            <a:endParaRPr lang="zh-CN" altLang="en-US" sz="12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640D3BB-A124-8314-5180-269477F6C686}"/>
              </a:ext>
            </a:extLst>
          </p:cNvPr>
          <p:cNvSpPr txBox="1"/>
          <p:nvPr/>
        </p:nvSpPr>
        <p:spPr>
          <a:xfrm>
            <a:off x="5333194" y="5358045"/>
            <a:ext cx="15256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Planning</a:t>
            </a:r>
            <a:endParaRPr lang="zh-CN" altLang="en-US" sz="12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88A594B-2D2D-8D2C-5478-6013881367AB}"/>
              </a:ext>
            </a:extLst>
          </p:cNvPr>
          <p:cNvSpPr txBox="1"/>
          <p:nvPr/>
        </p:nvSpPr>
        <p:spPr>
          <a:xfrm>
            <a:off x="7071430" y="5358348"/>
            <a:ext cx="8089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#1</a:t>
            </a:r>
            <a:endParaRPr lang="zh-CN" altLang="en-US" sz="1200" dirty="0"/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6EB38194-E442-A428-ADD1-1ED7E5E948BE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2429144" y="6187588"/>
            <a:ext cx="0" cy="2179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542B4D00-3FDE-1F18-07D6-D7158DE3BFD4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3283166" y="5959141"/>
            <a:ext cx="206667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61041B7E-077D-C76D-3AC6-92ABE8D389FA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4636760" y="5959143"/>
            <a:ext cx="206667" cy="43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6D15701E-5DE5-F250-62E4-013F0D3A3A3D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 flipV="1">
            <a:off x="5990354" y="5959142"/>
            <a:ext cx="206667" cy="43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D6B4CC6D-F835-BA00-A982-C04BE4CB0AB6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7343948" y="5959141"/>
            <a:ext cx="206668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0B2341AD-01ED-EE48-886D-ABD2B7ADD091}"/>
              </a:ext>
            </a:extLst>
          </p:cNvPr>
          <p:cNvCxnSpPr>
            <a:cxnSpLocks/>
          </p:cNvCxnSpPr>
          <p:nvPr/>
        </p:nvCxnSpPr>
        <p:spPr>
          <a:xfrm flipV="1">
            <a:off x="3394691" y="6032387"/>
            <a:ext cx="0" cy="385470"/>
          </a:xfrm>
          <a:prstGeom prst="straightConnector1">
            <a:avLst/>
          </a:prstGeom>
          <a:ln>
            <a:prstDash val="dash"/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B2BC814F-61AC-E995-C1EF-3F663EFE05BC}"/>
              </a:ext>
            </a:extLst>
          </p:cNvPr>
          <p:cNvSpPr/>
          <p:nvPr/>
        </p:nvSpPr>
        <p:spPr>
          <a:xfrm>
            <a:off x="8904209" y="5730692"/>
            <a:ext cx="1146927" cy="45689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#2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895B61B-27D5-8BEA-0F66-FBDDD4265780}"/>
              </a:ext>
            </a:extLst>
          </p:cNvPr>
          <p:cNvSpPr txBox="1"/>
          <p:nvPr/>
        </p:nvSpPr>
        <p:spPr>
          <a:xfrm>
            <a:off x="8360116" y="5358044"/>
            <a:ext cx="8089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AQE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#2</a:t>
            </a:r>
            <a:endParaRPr lang="zh-CN" altLang="en-US" sz="12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E370492-362D-9732-BD31-D9968F57B3A8}"/>
              </a:ext>
            </a:extLst>
          </p:cNvPr>
          <p:cNvSpPr/>
          <p:nvPr/>
        </p:nvSpPr>
        <p:spPr>
          <a:xfrm>
            <a:off x="8370450" y="6324999"/>
            <a:ext cx="1137291" cy="3077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Statistics</a:t>
            </a:r>
            <a:r>
              <a:rPr kumimoji="1"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kumimoji="1"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C4FA47D1-C323-ED8A-D2FD-7A86445A26E0}"/>
              </a:ext>
            </a:extLst>
          </p:cNvPr>
          <p:cNvSpPr/>
          <p:nvPr/>
        </p:nvSpPr>
        <p:spPr>
          <a:xfrm rot="19211403">
            <a:off x="4042276" y="6261467"/>
            <a:ext cx="138160" cy="6801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2" name="曲线连接符 31">
            <a:extLst>
              <a:ext uri="{FF2B5EF4-FFF2-40B4-BE49-F238E27FC236}">
                <a16:creationId xmlns:a16="http://schemas.microsoft.com/office/drawing/2014/main" id="{1FEF5F77-9F66-CE88-0B10-A742BAF512D1}"/>
              </a:ext>
            </a:extLst>
          </p:cNvPr>
          <p:cNvCxnSpPr>
            <a:cxnSpLocks/>
            <a:stCxn id="16" idx="2"/>
            <a:endCxn id="30" idx="1"/>
          </p:cNvCxnSpPr>
          <p:nvPr/>
        </p:nvCxnSpPr>
        <p:spPr>
          <a:xfrm rot="16200000" flipH="1">
            <a:off x="8101616" y="6210053"/>
            <a:ext cx="291299" cy="24637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AEBABF31-CE38-697D-0DE0-1B99EA73C818}"/>
              </a:ext>
            </a:extLst>
          </p:cNvPr>
          <p:cNvCxnSpPr>
            <a:cxnSpLocks/>
            <a:stCxn id="16" idx="3"/>
            <a:endCxn id="28" idx="1"/>
          </p:cNvCxnSpPr>
          <p:nvPr/>
        </p:nvCxnSpPr>
        <p:spPr>
          <a:xfrm>
            <a:off x="8697543" y="5959141"/>
            <a:ext cx="20666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307E1BED-CA67-F8A8-213E-19F91B21DC99}"/>
              </a:ext>
            </a:extLst>
          </p:cNvPr>
          <p:cNvCxnSpPr>
            <a:cxnSpLocks/>
          </p:cNvCxnSpPr>
          <p:nvPr/>
        </p:nvCxnSpPr>
        <p:spPr>
          <a:xfrm flipV="1">
            <a:off x="8788881" y="5959140"/>
            <a:ext cx="0" cy="385470"/>
          </a:xfrm>
          <a:prstGeom prst="straightConnector1">
            <a:avLst/>
          </a:prstGeom>
          <a:ln>
            <a:prstDash val="dash"/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4CED08C9-3834-B60E-10D4-22B3D5B5D746}"/>
              </a:ext>
            </a:extLst>
          </p:cNvPr>
          <p:cNvSpPr txBox="1"/>
          <p:nvPr/>
        </p:nvSpPr>
        <p:spPr>
          <a:xfrm>
            <a:off x="7514736" y="6388543"/>
            <a:ext cx="8089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Execute</a:t>
            </a:r>
            <a:endParaRPr lang="zh-CN" altLang="en-US" sz="12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C3430A3-EFAE-E426-F6C5-82A2AAAAF8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796" y="381717"/>
            <a:ext cx="4376785" cy="8309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SELECT </a:t>
            </a:r>
            <a:r>
              <a:rPr lang="en" altLang="zh-CN" sz="1600" dirty="0">
                <a:solidFill>
                  <a:srgbClr val="808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/*+ BROADCAST(t) */ </a:t>
            </a:r>
            <a:r>
              <a:rPr lang="en" altLang="zh-CN" sz="1600" dirty="0">
                <a:solidFill>
                  <a:srgbClr val="FFC6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* </a:t>
            </a:r>
            <a:br>
              <a:rPr lang="en" altLang="zh-CN" sz="1600" dirty="0">
                <a:solidFill>
                  <a:srgbClr val="FFC6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 </a:t>
            </a:r>
            <a: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target t </a:t>
            </a:r>
            <a:r>
              <a:rPr lang="en-US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LEFT SEMI JOIN</a:t>
            </a:r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source</a:t>
            </a:r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s </a:t>
            </a:r>
            <a:b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zh-CN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on </a:t>
            </a:r>
            <a: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t.</a:t>
            </a:r>
            <a:r>
              <a:rPr lang="en-US" altLang="zh-CN" sz="1600" dirty="0" err="1">
                <a:solidFill>
                  <a:srgbClr val="9876A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t_col</a:t>
            </a:r>
            <a:r>
              <a:rPr lang="en" altLang="zh-CN" sz="1600" dirty="0">
                <a:solidFill>
                  <a:srgbClr val="9876A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= s.</a:t>
            </a:r>
            <a:r>
              <a:rPr lang="en-US" altLang="zh-CN" sz="1600" dirty="0" err="1">
                <a:solidFill>
                  <a:srgbClr val="9876A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s_col</a:t>
            </a:r>
            <a:endParaRPr lang="zh-CN" alt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0015A73-0C98-E8A6-B395-7B6AA2D54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37" y="1690688"/>
            <a:ext cx="11258726" cy="33875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右箭头 8">
            <a:extLst>
              <a:ext uri="{FF2B5EF4-FFF2-40B4-BE49-F238E27FC236}">
                <a16:creationId xmlns:a16="http://schemas.microsoft.com/office/drawing/2014/main" id="{076040A3-328C-4684-6967-2E855FABFDC6}"/>
              </a:ext>
            </a:extLst>
          </p:cNvPr>
          <p:cNvSpPr/>
          <p:nvPr/>
        </p:nvSpPr>
        <p:spPr>
          <a:xfrm rot="15060329">
            <a:off x="1544549" y="4628105"/>
            <a:ext cx="1529011" cy="3241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9" name="右箭头 68">
            <a:extLst>
              <a:ext uri="{FF2B5EF4-FFF2-40B4-BE49-F238E27FC236}">
                <a16:creationId xmlns:a16="http://schemas.microsoft.com/office/drawing/2014/main" id="{77FE81C1-E053-5650-CDF5-00BA98580FB7}"/>
              </a:ext>
            </a:extLst>
          </p:cNvPr>
          <p:cNvSpPr/>
          <p:nvPr/>
        </p:nvSpPr>
        <p:spPr>
          <a:xfrm rot="16016850">
            <a:off x="3851650" y="5195945"/>
            <a:ext cx="446747" cy="3241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0" name="右箭头 69">
            <a:extLst>
              <a:ext uri="{FF2B5EF4-FFF2-40B4-BE49-F238E27FC236}">
                <a16:creationId xmlns:a16="http://schemas.microsoft.com/office/drawing/2014/main" id="{484722FC-A8D9-64D6-2EB6-8B5370AD3C3E}"/>
              </a:ext>
            </a:extLst>
          </p:cNvPr>
          <p:cNvSpPr/>
          <p:nvPr/>
        </p:nvSpPr>
        <p:spPr>
          <a:xfrm rot="17445689">
            <a:off x="4717183" y="4267558"/>
            <a:ext cx="2659871" cy="3241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3" name="右箭头 72">
            <a:extLst>
              <a:ext uri="{FF2B5EF4-FFF2-40B4-BE49-F238E27FC236}">
                <a16:creationId xmlns:a16="http://schemas.microsoft.com/office/drawing/2014/main" id="{10A59162-F3F4-9999-316C-E032C1FA2274}"/>
              </a:ext>
            </a:extLst>
          </p:cNvPr>
          <p:cNvSpPr/>
          <p:nvPr/>
        </p:nvSpPr>
        <p:spPr>
          <a:xfrm rot="18878876">
            <a:off x="6430391" y="4031954"/>
            <a:ext cx="3866668" cy="3241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CE97F399-9A28-136B-C543-487E9CF571EE}"/>
              </a:ext>
            </a:extLst>
          </p:cNvPr>
          <p:cNvSpPr txBox="1"/>
          <p:nvPr/>
        </p:nvSpPr>
        <p:spPr>
          <a:xfrm>
            <a:off x="7550616" y="114567"/>
            <a:ext cx="41000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latin typeface="Calibri" panose="020F0502020204030204" pitchFamily="34" charset="0"/>
                <a:cs typeface="Calibri" panose="020F0502020204030204" pitchFamily="34" charset="0"/>
              </a:rPr>
              <a:t>* Left semi/anti join https://</a:t>
            </a:r>
            <a:r>
              <a:rPr kumimoji="1" lang="en-US" altLang="zh-CN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zhuanlan.zhihu.com</a:t>
            </a:r>
            <a:r>
              <a:rPr kumimoji="1" lang="en-US" altLang="zh-CN" sz="1200" dirty="0">
                <a:latin typeface="Calibri" panose="020F0502020204030204" pitchFamily="34" charset="0"/>
                <a:cs typeface="Calibri" panose="020F0502020204030204" pitchFamily="34" charset="0"/>
              </a:rPr>
              <a:t>/p/590074550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001967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5DF09-0BB4-0BB6-FDC9-091B5465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Example: Hint Process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D08F5-8E9B-209F-3D4F-EA96979C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A2EC-3795-EB40-A05F-459F8CCC25E1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C3430A3-EFAE-E426-F6C5-82A2AAAAF8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796" y="381717"/>
            <a:ext cx="4376785" cy="8309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SELECT </a:t>
            </a:r>
            <a:r>
              <a:rPr lang="en" altLang="zh-CN" sz="1600" dirty="0">
                <a:solidFill>
                  <a:srgbClr val="808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/*+ BROADCAST(t) */ </a:t>
            </a:r>
            <a:r>
              <a:rPr lang="en" altLang="zh-CN" sz="1600" dirty="0">
                <a:solidFill>
                  <a:srgbClr val="FFC6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* </a:t>
            </a:r>
            <a:br>
              <a:rPr lang="en" altLang="zh-CN" sz="1600" dirty="0">
                <a:solidFill>
                  <a:srgbClr val="FFC6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 </a:t>
            </a:r>
            <a: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target t </a:t>
            </a:r>
            <a:r>
              <a:rPr lang="en-US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LEFT SEMI JOIN</a:t>
            </a:r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source</a:t>
            </a:r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s </a:t>
            </a:r>
            <a:b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zh-CN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" altLang="zh-CN" sz="1600" b="1" dirty="0">
                <a:solidFill>
                  <a:srgbClr val="2F5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on </a:t>
            </a:r>
            <a: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t.</a:t>
            </a:r>
            <a:r>
              <a:rPr lang="en-US" altLang="zh-CN" sz="1600" dirty="0" err="1">
                <a:solidFill>
                  <a:srgbClr val="9876A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t_col</a:t>
            </a:r>
            <a:r>
              <a:rPr lang="en" altLang="zh-CN" sz="1600" dirty="0">
                <a:solidFill>
                  <a:srgbClr val="9876A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= s.</a:t>
            </a:r>
            <a:r>
              <a:rPr lang="en-US" altLang="zh-CN" sz="1600" dirty="0" err="1">
                <a:solidFill>
                  <a:srgbClr val="9876A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s_col</a:t>
            </a:r>
            <a:endParaRPr lang="zh-CN" alt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CE97F399-9A28-136B-C543-487E9CF571EE}"/>
              </a:ext>
            </a:extLst>
          </p:cNvPr>
          <p:cNvSpPr txBox="1"/>
          <p:nvPr/>
        </p:nvSpPr>
        <p:spPr>
          <a:xfrm>
            <a:off x="7550616" y="114567"/>
            <a:ext cx="41000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latin typeface="Calibri" panose="020F0502020204030204" pitchFamily="34" charset="0"/>
                <a:cs typeface="Calibri" panose="020F0502020204030204" pitchFamily="34" charset="0"/>
              </a:rPr>
              <a:t>* Left semi/anti join https://</a:t>
            </a:r>
            <a:r>
              <a:rPr kumimoji="1" lang="en-US" altLang="zh-CN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zhuanlan.zhihu.com</a:t>
            </a:r>
            <a:r>
              <a:rPr kumimoji="1" lang="en-US" altLang="zh-CN" sz="1200" dirty="0">
                <a:latin typeface="Calibri" panose="020F0502020204030204" pitchFamily="34" charset="0"/>
                <a:cs typeface="Calibri" panose="020F0502020204030204" pitchFamily="34" charset="0"/>
              </a:rPr>
              <a:t>/p/590074550</a:t>
            </a:r>
            <a:endParaRPr kumimoji="1" lang="zh-CN" altLang="en-US" sz="1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C8BE0F-4F03-1E15-F27B-D6B05EBF5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0" y="4034267"/>
            <a:ext cx="10515600" cy="2294919"/>
          </a:xfrm>
        </p:spPr>
        <p:txBody>
          <a:bodyPr>
            <a:normAutofit/>
          </a:bodyPr>
          <a:lstStyle/>
          <a:p>
            <a:r>
              <a:rPr lang="en" altLang="zh-CN" sz="2800" dirty="0">
                <a:solidFill>
                  <a:srgbClr val="808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/*+ BROADCAST(t) */</a:t>
            </a:r>
            <a:r>
              <a:rPr kumimoji="1" lang="en-US" altLang="zh-CN" dirty="0">
                <a:solidFill>
                  <a:srgbClr val="80808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mea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ns broadcast table t when join</a:t>
            </a:r>
          </a:p>
          <a:p>
            <a:r>
              <a:rPr kumimoji="1"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The hint will process as follow: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As a single node </a:t>
            </a:r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ResolvedHint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in the plan in Analysis phase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Be set to join node in Optimization phase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Convert to a </a:t>
            </a:r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BroadcastExchange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node in Planning phase.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EBA6215-EA6F-1093-2278-7B297A54B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79" y="1941246"/>
            <a:ext cx="11720735" cy="184246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42436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760</Words>
  <Application>Microsoft Macintosh PowerPoint</Application>
  <PresentationFormat>宽屏</PresentationFormat>
  <Paragraphs>219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等线 Light</vt:lpstr>
      <vt:lpstr>Arial</vt:lpstr>
      <vt:lpstr>Calibri</vt:lpstr>
      <vt:lpstr>Consolas</vt:lpstr>
      <vt:lpstr>Office 主题​​</vt:lpstr>
      <vt:lpstr>QOVIS User Study Tutorial</vt:lpstr>
      <vt:lpstr>Contents</vt:lpstr>
      <vt:lpstr>Background*</vt:lpstr>
      <vt:lpstr>Query Optimization Issues</vt:lpstr>
      <vt:lpstr>Analysis Method: Logs</vt:lpstr>
      <vt:lpstr>Analysis Method: QOVIS</vt:lpstr>
      <vt:lpstr>Analysis Method: QOVIS</vt:lpstr>
      <vt:lpstr>Example</vt:lpstr>
      <vt:lpstr>Example: Hint Process</vt:lpstr>
      <vt:lpstr>User Study Guideline</vt:lpstr>
      <vt:lpstr>User Study Guideline</vt:lpstr>
      <vt:lpstr>Cheating Sheet: Logs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正新 游</dc:creator>
  <cp:lastModifiedBy>正新 游</cp:lastModifiedBy>
  <cp:revision>23</cp:revision>
  <dcterms:created xsi:type="dcterms:W3CDTF">2024-03-21T02:44:44Z</dcterms:created>
  <dcterms:modified xsi:type="dcterms:W3CDTF">2024-03-24T05:46:50Z</dcterms:modified>
</cp:coreProperties>
</file>

<file path=docProps/thumbnail.jpeg>
</file>